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912" r:id="rId2"/>
    <p:sldId id="926" r:id="rId3"/>
    <p:sldId id="927" r:id="rId4"/>
    <p:sldId id="928" r:id="rId5"/>
    <p:sldId id="929" r:id="rId6"/>
    <p:sldId id="930" r:id="rId7"/>
    <p:sldId id="931" r:id="rId8"/>
    <p:sldId id="932" r:id="rId9"/>
    <p:sldId id="933" r:id="rId10"/>
    <p:sldId id="939" r:id="rId11"/>
    <p:sldId id="934" r:id="rId12"/>
    <p:sldId id="935" r:id="rId13"/>
    <p:sldId id="936" r:id="rId14"/>
    <p:sldId id="937" r:id="rId15"/>
    <p:sldId id="938" r:id="rId16"/>
    <p:sldId id="917" r:id="rId17"/>
    <p:sldId id="906" r:id="rId18"/>
    <p:sldId id="940" r:id="rId19"/>
    <p:sldId id="910" r:id="rId20"/>
    <p:sldId id="919" r:id="rId21"/>
    <p:sldId id="925" r:id="rId22"/>
    <p:sldId id="832" r:id="rId23"/>
    <p:sldId id="944" r:id="rId24"/>
    <p:sldId id="945" r:id="rId25"/>
    <p:sldId id="946" r:id="rId26"/>
    <p:sldId id="947" r:id="rId27"/>
    <p:sldId id="948" r:id="rId28"/>
    <p:sldId id="949" r:id="rId29"/>
    <p:sldId id="950" r:id="rId30"/>
    <p:sldId id="951" r:id="rId31"/>
    <p:sldId id="952" r:id="rId32"/>
    <p:sldId id="953" r:id="rId33"/>
    <p:sldId id="954" r:id="rId34"/>
    <p:sldId id="955" r:id="rId35"/>
    <p:sldId id="956" r:id="rId36"/>
    <p:sldId id="957" r:id="rId37"/>
    <p:sldId id="959" r:id="rId38"/>
    <p:sldId id="941" r:id="rId39"/>
    <p:sldId id="942" r:id="rId40"/>
    <p:sldId id="943" r:id="rId41"/>
    <p:sldId id="921" r:id="rId42"/>
    <p:sldId id="958" r:id="rId43"/>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33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86282" autoAdjust="0"/>
  </p:normalViewPr>
  <p:slideViewPr>
    <p:cSldViewPr>
      <p:cViewPr varScale="1">
        <p:scale>
          <a:sx n="89" d="100"/>
          <a:sy n="89" d="100"/>
        </p:scale>
        <p:origin x="-1978" y="-67"/>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58"/>
    </p:cViewPr>
  </p:sorterViewPr>
  <p:notesViewPr>
    <p:cSldViewPr>
      <p:cViewPr>
        <p:scale>
          <a:sx n="75" d="100"/>
          <a:sy n="75" d="100"/>
        </p:scale>
        <p:origin x="-1374" y="35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My%20Files\Bob%20files\09%20Specific\Data%20File\Master%20Membership%20Stats%20Repor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oleObject" Target="file:///C:\My%20Files\Stats%202003-2013.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spPr>
              <a:solidFill>
                <a:srgbClr val="130BB5"/>
              </a:solidFill>
            </c:spPr>
          </c:dPt>
          <c:dPt>
            <c:idx val="1"/>
            <c:bubble3D val="0"/>
            <c:spPr>
              <a:solidFill>
                <a:srgbClr val="FF0000"/>
              </a:solidFill>
            </c:spPr>
          </c:dPt>
          <c:dLbls>
            <c:dLbl>
              <c:idx val="0"/>
              <c:layout/>
              <c:tx>
                <c:rich>
                  <a:bodyPr/>
                  <a:lstStyle/>
                  <a:p>
                    <a:pPr>
                      <a:defRPr sz="2400">
                        <a:solidFill>
                          <a:schemeClr val="bg1"/>
                        </a:solidFill>
                      </a:defRPr>
                    </a:pPr>
                    <a:r>
                      <a:rPr lang="en-US" dirty="0" smtClean="0"/>
                      <a:t>83.5%</a:t>
                    </a:r>
                    <a:endParaRPr lang="en-US" dirty="0"/>
                  </a:p>
                </c:rich>
              </c:tx>
              <c:spPr/>
              <c:showLegendKey val="0"/>
              <c:showVal val="1"/>
              <c:showCatName val="0"/>
              <c:showSerName val="0"/>
              <c:showPercent val="0"/>
              <c:showBubbleSize val="0"/>
            </c:dLbl>
            <c:dLbl>
              <c:idx val="1"/>
              <c:layout/>
              <c:tx>
                <c:rich>
                  <a:bodyPr/>
                  <a:lstStyle/>
                  <a:p>
                    <a:pPr>
                      <a:defRPr sz="2400">
                        <a:solidFill>
                          <a:schemeClr val="bg1"/>
                        </a:solidFill>
                      </a:defRPr>
                    </a:pPr>
                    <a:r>
                      <a:rPr lang="en-US" dirty="0" smtClean="0"/>
                      <a:t>16.5%</a:t>
                    </a:r>
                    <a:endParaRPr lang="en-US" dirty="0"/>
                  </a:p>
                </c:rich>
              </c:tx>
              <c:spPr/>
              <c:showLegendKey val="0"/>
              <c:showVal val="1"/>
              <c:showCatName val="0"/>
              <c:showSerName val="0"/>
              <c:showPercent val="0"/>
              <c:showBubbleSize val="0"/>
            </c:dLbl>
            <c:showLegendKey val="0"/>
            <c:showVal val="0"/>
            <c:showCatName val="0"/>
            <c:showSerName val="0"/>
            <c:showPercent val="0"/>
            <c:showBubbleSize val="0"/>
          </c:dLbls>
          <c:val>
            <c:numRef>
              <c:f>'Data Sheet'!$CT$5:$CT$6</c:f>
              <c:numCache>
                <c:formatCode>0.0%</c:formatCode>
                <c:ptCount val="2"/>
                <c:pt idx="0">
                  <c:v>0.83404861440217437</c:v>
                </c:pt>
                <c:pt idx="1">
                  <c:v>0.16595138559783279</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630" b="1" i="0" u="none" strike="noStrike" baseline="0">
                <a:solidFill>
                  <a:srgbClr val="000000"/>
                </a:solidFill>
                <a:latin typeface="Calibri"/>
                <a:ea typeface="Calibri"/>
                <a:cs typeface="Calibri"/>
              </a:defRPr>
            </a:pPr>
            <a:r>
              <a:rPr lang="en-US" dirty="0"/>
              <a:t>Total Life Membership</a:t>
            </a:r>
          </a:p>
        </c:rich>
      </c:tx>
      <c:layout/>
      <c:overlay val="0"/>
    </c:title>
    <c:autoTitleDeleted val="0"/>
    <c:plotArea>
      <c:layout/>
      <c:barChart>
        <c:barDir val="col"/>
        <c:grouping val="clustered"/>
        <c:varyColors val="0"/>
        <c:ser>
          <c:idx val="0"/>
          <c:order val="0"/>
          <c:tx>
            <c:strRef>
              <c:f>Sheet1!$B$1</c:f>
              <c:strCache>
                <c:ptCount val="1"/>
                <c:pt idx="0">
                  <c:v>Total Life Membership</c:v>
                </c:pt>
              </c:strCache>
            </c:strRef>
          </c:tx>
          <c:spPr>
            <a:solidFill>
              <a:srgbClr val="00B0F0"/>
            </a:solidFill>
          </c:spPr>
          <c:invertIfNegative val="0"/>
          <c:cat>
            <c:strRef>
              <c:f>Sheet1!$A$2:$A$10</c:f>
              <c:strCache>
                <c:ptCount val="9"/>
                <c:pt idx="0">
                  <c:v>2005</c:v>
                </c:pt>
                <c:pt idx="1">
                  <c:v>2006</c:v>
                </c:pt>
                <c:pt idx="2">
                  <c:v>2007</c:v>
                </c:pt>
                <c:pt idx="3">
                  <c:v>2008</c:v>
                </c:pt>
                <c:pt idx="4">
                  <c:v>2009</c:v>
                </c:pt>
                <c:pt idx="5">
                  <c:v>2010</c:v>
                </c:pt>
                <c:pt idx="6">
                  <c:v>2011</c:v>
                </c:pt>
                <c:pt idx="7">
                  <c:v>2012</c:v>
                </c:pt>
                <c:pt idx="8">
                  <c:v>2013 YTD </c:v>
                </c:pt>
              </c:strCache>
            </c:strRef>
          </c:cat>
          <c:val>
            <c:numRef>
              <c:f>Sheet1!$B$2:$B$10</c:f>
              <c:numCache>
                <c:formatCode>General</c:formatCode>
                <c:ptCount val="9"/>
                <c:pt idx="0">
                  <c:v>156823</c:v>
                </c:pt>
                <c:pt idx="1">
                  <c:v>157958</c:v>
                </c:pt>
                <c:pt idx="2">
                  <c:v>157671</c:v>
                </c:pt>
                <c:pt idx="3">
                  <c:v>160033</c:v>
                </c:pt>
                <c:pt idx="4">
                  <c:v>164392</c:v>
                </c:pt>
                <c:pt idx="5">
                  <c:v>166949</c:v>
                </c:pt>
                <c:pt idx="6">
                  <c:v>166030</c:v>
                </c:pt>
                <c:pt idx="7">
                  <c:v>166272</c:v>
                </c:pt>
                <c:pt idx="8">
                  <c:v>166682</c:v>
                </c:pt>
              </c:numCache>
            </c:numRef>
          </c:val>
        </c:ser>
        <c:dLbls>
          <c:showLegendKey val="0"/>
          <c:showVal val="0"/>
          <c:showCatName val="0"/>
          <c:showSerName val="0"/>
          <c:showPercent val="0"/>
          <c:showBubbleSize val="0"/>
        </c:dLbls>
        <c:gapWidth val="150"/>
        <c:axId val="33782400"/>
        <c:axId val="33788288"/>
      </c:barChart>
      <c:catAx>
        <c:axId val="33782400"/>
        <c:scaling>
          <c:orientation val="minMax"/>
        </c:scaling>
        <c:delete val="0"/>
        <c:axPos val="b"/>
        <c:numFmt formatCode="General" sourceLinked="1"/>
        <c:majorTickMark val="out"/>
        <c:minorTickMark val="none"/>
        <c:tickLblPos val="nextTo"/>
        <c:txPr>
          <a:bodyPr rot="0" vert="horz"/>
          <a:lstStyle/>
          <a:p>
            <a:pPr>
              <a:defRPr sz="1973" b="0" i="0" u="none" strike="noStrike" baseline="0">
                <a:solidFill>
                  <a:srgbClr val="000000"/>
                </a:solidFill>
                <a:latin typeface="Calibri"/>
                <a:ea typeface="Calibri"/>
                <a:cs typeface="Calibri"/>
              </a:defRPr>
            </a:pPr>
            <a:endParaRPr lang="en-US"/>
          </a:p>
        </c:txPr>
        <c:crossAx val="33788288"/>
        <c:crosses val="autoZero"/>
        <c:auto val="1"/>
        <c:lblAlgn val="ctr"/>
        <c:lblOffset val="100"/>
        <c:noMultiLvlLbl val="0"/>
      </c:catAx>
      <c:valAx>
        <c:axId val="33788288"/>
        <c:scaling>
          <c:orientation val="minMax"/>
        </c:scaling>
        <c:delete val="0"/>
        <c:axPos val="l"/>
        <c:majorGridlines/>
        <c:numFmt formatCode="#,##0" sourceLinked="0"/>
        <c:majorTickMark val="out"/>
        <c:minorTickMark val="none"/>
        <c:tickLblPos val="nextTo"/>
        <c:txPr>
          <a:bodyPr rot="0" vert="horz"/>
          <a:lstStyle/>
          <a:p>
            <a:pPr>
              <a:defRPr sz="1973" b="0" i="0" u="none" strike="noStrike" baseline="0">
                <a:solidFill>
                  <a:srgbClr val="000000"/>
                </a:solidFill>
                <a:latin typeface="Calibri"/>
                <a:ea typeface="Calibri"/>
                <a:cs typeface="Calibri"/>
              </a:defRPr>
            </a:pPr>
            <a:endParaRPr lang="en-US"/>
          </a:p>
        </c:txPr>
        <c:crossAx val="33782400"/>
        <c:crosses val="autoZero"/>
        <c:crossBetween val="between"/>
      </c:valAx>
    </c:plotArea>
    <c:plotVisOnly val="1"/>
    <c:dispBlanksAs val="gap"/>
    <c:showDLblsOverMax val="0"/>
  </c:chart>
  <c:txPr>
    <a:bodyPr/>
    <a:lstStyle/>
    <a:p>
      <a:pPr>
        <a:defRPr sz="1973"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3600"/>
          </a:pPr>
          <a:endParaRPr lang="en-US"/>
        </a:p>
      </c:txPr>
    </c:title>
    <c:autoTitleDeleted val="0"/>
    <c:plotArea>
      <c:layout/>
      <c:lineChart>
        <c:grouping val="standard"/>
        <c:varyColors val="0"/>
        <c:ser>
          <c:idx val="0"/>
          <c:order val="0"/>
          <c:tx>
            <c:strRef>
              <c:f>Sheet1!$A$63</c:f>
              <c:strCache>
                <c:ptCount val="1"/>
                <c:pt idx="0">
                  <c:v>Chapter Membership</c:v>
                </c:pt>
              </c:strCache>
            </c:strRef>
          </c:tx>
          <c:marker>
            <c:symbol val="square"/>
            <c:size val="5"/>
          </c:marker>
          <c:cat>
            <c:numRef>
              <c:f>Sheet1!$B$62:$L$62</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Sheet1!$B$63:$L$63</c:f>
              <c:numCache>
                <c:formatCode>#,##0</c:formatCode>
                <c:ptCount val="11"/>
                <c:pt idx="0">
                  <c:v>75424</c:v>
                </c:pt>
                <c:pt idx="1">
                  <c:v>74981</c:v>
                </c:pt>
                <c:pt idx="2">
                  <c:v>70140</c:v>
                </c:pt>
                <c:pt idx="3">
                  <c:v>68274</c:v>
                </c:pt>
                <c:pt idx="4">
                  <c:v>70436</c:v>
                </c:pt>
                <c:pt idx="5">
                  <c:v>64000</c:v>
                </c:pt>
                <c:pt idx="6">
                  <c:v>63000</c:v>
                </c:pt>
                <c:pt idx="7">
                  <c:v>62000</c:v>
                </c:pt>
                <c:pt idx="8">
                  <c:v>62000</c:v>
                </c:pt>
                <c:pt idx="9">
                  <c:v>61350</c:v>
                </c:pt>
                <c:pt idx="10">
                  <c:v>57110</c:v>
                </c:pt>
              </c:numCache>
            </c:numRef>
          </c:val>
          <c:smooth val="0"/>
        </c:ser>
        <c:dLbls>
          <c:showLegendKey val="0"/>
          <c:showVal val="0"/>
          <c:showCatName val="0"/>
          <c:showSerName val="0"/>
          <c:showPercent val="0"/>
          <c:showBubbleSize val="0"/>
        </c:dLbls>
        <c:marker val="1"/>
        <c:smooth val="0"/>
        <c:axId val="40209024"/>
        <c:axId val="40210816"/>
      </c:lineChart>
      <c:catAx>
        <c:axId val="40209024"/>
        <c:scaling>
          <c:orientation val="minMax"/>
        </c:scaling>
        <c:delete val="0"/>
        <c:axPos val="b"/>
        <c:numFmt formatCode="General" sourceLinked="1"/>
        <c:majorTickMark val="out"/>
        <c:minorTickMark val="none"/>
        <c:tickLblPos val="nextTo"/>
        <c:txPr>
          <a:bodyPr/>
          <a:lstStyle/>
          <a:p>
            <a:pPr>
              <a:defRPr sz="1400" b="1" i="0" baseline="0"/>
            </a:pPr>
            <a:endParaRPr lang="en-US"/>
          </a:p>
        </c:txPr>
        <c:crossAx val="40210816"/>
        <c:crosses val="autoZero"/>
        <c:auto val="1"/>
        <c:lblAlgn val="ctr"/>
        <c:lblOffset val="100"/>
        <c:noMultiLvlLbl val="0"/>
      </c:catAx>
      <c:valAx>
        <c:axId val="40210816"/>
        <c:scaling>
          <c:orientation val="minMax"/>
          <c:max val="90000"/>
          <c:min val="30000"/>
        </c:scaling>
        <c:delete val="0"/>
        <c:axPos val="l"/>
        <c:majorGridlines/>
        <c:numFmt formatCode="#,##0" sourceLinked="1"/>
        <c:majorTickMark val="out"/>
        <c:minorTickMark val="none"/>
        <c:tickLblPos val="nextTo"/>
        <c:txPr>
          <a:bodyPr/>
          <a:lstStyle/>
          <a:p>
            <a:pPr>
              <a:defRPr sz="1400" b="1" i="0" baseline="0"/>
            </a:pPr>
            <a:endParaRPr lang="en-US"/>
          </a:p>
        </c:txPr>
        <c:crossAx val="40209024"/>
        <c:crosses val="autoZero"/>
        <c:crossBetween val="between"/>
      </c:valAx>
    </c:plotArea>
    <c:plotVisOnly val="1"/>
    <c:dispBlanksAs val="gap"/>
    <c:showDLblsOverMax val="0"/>
  </c:chart>
  <c:spPr>
    <a:solidFill>
      <a:srgbClr val="FFFFFF">
        <a:lumMod val="95000"/>
      </a:srgbClr>
    </a:solidFill>
    <a:ln>
      <a:solidFill>
        <a:srgbClr val="000000"/>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Sheet1!$B$1</c:f>
              <c:strCache>
                <c:ptCount val="1"/>
                <c:pt idx="0">
                  <c:v>Officer Retirees</c:v>
                </c:pt>
              </c:strCache>
            </c:strRef>
          </c:tx>
          <c:marker>
            <c:symbol val="none"/>
          </c:marker>
          <c:dPt>
            <c:idx val="21"/>
            <c:bubble3D val="0"/>
            <c:spPr>
              <a:ln>
                <a:solidFill>
                  <a:schemeClr val="accent1"/>
                </a:solidFill>
              </a:ln>
            </c:spPr>
          </c:dPt>
          <c:dPt>
            <c:idx val="22"/>
            <c:bubble3D val="0"/>
            <c:spPr/>
          </c:dPt>
          <c:dPt>
            <c:idx val="23"/>
            <c:bubble3D val="0"/>
            <c:spPr>
              <a:ln>
                <a:solidFill>
                  <a:srgbClr val="FF0000"/>
                </a:solidFill>
              </a:ln>
            </c:spPr>
          </c:dPt>
          <c:dPt>
            <c:idx val="24"/>
            <c:bubble3D val="0"/>
            <c:spPr>
              <a:ln>
                <a:solidFill>
                  <a:srgbClr val="FF0000"/>
                </a:solidFill>
              </a:ln>
            </c:spPr>
          </c:dPt>
          <c:dPt>
            <c:idx val="25"/>
            <c:bubble3D val="0"/>
            <c:spPr>
              <a:ln>
                <a:solidFill>
                  <a:srgbClr val="FF0000"/>
                </a:solidFill>
              </a:ln>
            </c:spPr>
          </c:dPt>
          <c:dPt>
            <c:idx val="26"/>
            <c:bubble3D val="0"/>
            <c:spPr>
              <a:ln>
                <a:solidFill>
                  <a:srgbClr val="FF0000"/>
                </a:solidFill>
              </a:ln>
            </c:spPr>
          </c:dPt>
          <c:dPt>
            <c:idx val="27"/>
            <c:bubble3D val="0"/>
            <c:spPr>
              <a:ln>
                <a:solidFill>
                  <a:srgbClr val="FF0000"/>
                </a:solidFill>
              </a:ln>
            </c:spPr>
          </c:dPt>
          <c:dPt>
            <c:idx val="28"/>
            <c:bubble3D val="0"/>
            <c:spPr>
              <a:ln>
                <a:solidFill>
                  <a:srgbClr val="FF0000"/>
                </a:solidFill>
              </a:ln>
            </c:spPr>
          </c:dPt>
          <c:dPt>
            <c:idx val="29"/>
            <c:bubble3D val="0"/>
            <c:spPr>
              <a:ln>
                <a:solidFill>
                  <a:srgbClr val="FF0000"/>
                </a:solidFill>
              </a:ln>
            </c:spPr>
          </c:dPt>
          <c:dPt>
            <c:idx val="30"/>
            <c:bubble3D val="0"/>
            <c:spPr>
              <a:ln>
                <a:solidFill>
                  <a:srgbClr val="FF0000"/>
                </a:solidFill>
              </a:ln>
            </c:spPr>
          </c:dPt>
          <c:dPt>
            <c:idx val="31"/>
            <c:bubble3D val="0"/>
            <c:spPr>
              <a:ln>
                <a:solidFill>
                  <a:srgbClr val="FF0000"/>
                </a:solidFill>
              </a:ln>
            </c:spPr>
          </c:dPt>
          <c:dPt>
            <c:idx val="32"/>
            <c:bubble3D val="0"/>
            <c:spPr>
              <a:ln>
                <a:solidFill>
                  <a:srgbClr val="FF0000"/>
                </a:solidFill>
              </a:ln>
            </c:spPr>
          </c:dPt>
          <c:cat>
            <c:numRef>
              <c:f>Sheet1!$A$2:$A$34</c:f>
              <c:numCache>
                <c:formatCode>General</c:formatCode>
                <c:ptCount val="33"/>
                <c:pt idx="0">
                  <c:v>1900</c:v>
                </c:pt>
                <c:pt idx="1">
                  <c:v>1905</c:v>
                </c:pt>
                <c:pt idx="2">
                  <c:v>1910</c:v>
                </c:pt>
                <c:pt idx="3">
                  <c:v>1915</c:v>
                </c:pt>
                <c:pt idx="4">
                  <c:v>1920</c:v>
                </c:pt>
                <c:pt idx="5">
                  <c:v>1925</c:v>
                </c:pt>
                <c:pt idx="6">
                  <c:v>1930</c:v>
                </c:pt>
                <c:pt idx="7">
                  <c:v>1935</c:v>
                </c:pt>
                <c:pt idx="8">
                  <c:v>1940</c:v>
                </c:pt>
                <c:pt idx="9">
                  <c:v>1945</c:v>
                </c:pt>
                <c:pt idx="10">
                  <c:v>1950</c:v>
                </c:pt>
                <c:pt idx="11">
                  <c:v>1955</c:v>
                </c:pt>
                <c:pt idx="12">
                  <c:v>1960</c:v>
                </c:pt>
                <c:pt idx="13">
                  <c:v>1965</c:v>
                </c:pt>
                <c:pt idx="14">
                  <c:v>1970</c:v>
                </c:pt>
                <c:pt idx="15">
                  <c:v>1975</c:v>
                </c:pt>
                <c:pt idx="16">
                  <c:v>1980</c:v>
                </c:pt>
                <c:pt idx="17">
                  <c:v>1985</c:v>
                </c:pt>
                <c:pt idx="18">
                  <c:v>1990</c:v>
                </c:pt>
                <c:pt idx="19">
                  <c:v>1995</c:v>
                </c:pt>
                <c:pt idx="20">
                  <c:v>2000</c:v>
                </c:pt>
                <c:pt idx="21">
                  <c:v>2005</c:v>
                </c:pt>
                <c:pt idx="22">
                  <c:v>2010</c:v>
                </c:pt>
                <c:pt idx="23">
                  <c:v>2015</c:v>
                </c:pt>
                <c:pt idx="24">
                  <c:v>2020</c:v>
                </c:pt>
                <c:pt idx="25">
                  <c:v>2025</c:v>
                </c:pt>
                <c:pt idx="26">
                  <c:v>2030</c:v>
                </c:pt>
                <c:pt idx="27">
                  <c:v>2035</c:v>
                </c:pt>
                <c:pt idx="28">
                  <c:v>2040</c:v>
                </c:pt>
                <c:pt idx="29">
                  <c:v>2045</c:v>
                </c:pt>
                <c:pt idx="30">
                  <c:v>2050</c:v>
                </c:pt>
                <c:pt idx="31">
                  <c:v>2055</c:v>
                </c:pt>
                <c:pt idx="32">
                  <c:v>2060</c:v>
                </c:pt>
              </c:numCache>
            </c:numRef>
          </c:cat>
          <c:val>
            <c:numRef>
              <c:f>Sheet1!$B$2:$B$34</c:f>
              <c:numCache>
                <c:formatCode>#,##0</c:formatCode>
                <c:ptCount val="33"/>
                <c:pt idx="0">
                  <c:v>1338</c:v>
                </c:pt>
                <c:pt idx="1">
                  <c:v>1603</c:v>
                </c:pt>
                <c:pt idx="2">
                  <c:v>1890</c:v>
                </c:pt>
                <c:pt idx="3">
                  <c:v>2043</c:v>
                </c:pt>
                <c:pt idx="4">
                  <c:v>2509</c:v>
                </c:pt>
                <c:pt idx="5">
                  <c:v>3911</c:v>
                </c:pt>
                <c:pt idx="6">
                  <c:v>10862</c:v>
                </c:pt>
                <c:pt idx="7">
                  <c:v>8512</c:v>
                </c:pt>
                <c:pt idx="8">
                  <c:v>10697</c:v>
                </c:pt>
                <c:pt idx="9">
                  <c:v>23777</c:v>
                </c:pt>
                <c:pt idx="10">
                  <c:v>66745</c:v>
                </c:pt>
                <c:pt idx="11">
                  <c:v>87323</c:v>
                </c:pt>
                <c:pt idx="12">
                  <c:v>122373</c:v>
                </c:pt>
                <c:pt idx="13">
                  <c:v>193561</c:v>
                </c:pt>
                <c:pt idx="14">
                  <c:v>263422</c:v>
                </c:pt>
                <c:pt idx="15">
                  <c:v>330024</c:v>
                </c:pt>
                <c:pt idx="16">
                  <c:v>403562</c:v>
                </c:pt>
                <c:pt idx="17">
                  <c:v>445325</c:v>
                </c:pt>
                <c:pt idx="18">
                  <c:v>471305</c:v>
                </c:pt>
                <c:pt idx="19">
                  <c:v>498735</c:v>
                </c:pt>
                <c:pt idx="20">
                  <c:v>507080</c:v>
                </c:pt>
                <c:pt idx="21">
                  <c:v>511127</c:v>
                </c:pt>
                <c:pt idx="22">
                  <c:v>525494</c:v>
                </c:pt>
                <c:pt idx="23">
                  <c:v>534320</c:v>
                </c:pt>
                <c:pt idx="24">
                  <c:v>536266</c:v>
                </c:pt>
                <c:pt idx="25">
                  <c:v>536958</c:v>
                </c:pt>
                <c:pt idx="26">
                  <c:v>534926</c:v>
                </c:pt>
                <c:pt idx="27">
                  <c:v>525915</c:v>
                </c:pt>
                <c:pt idx="28">
                  <c:v>519473</c:v>
                </c:pt>
                <c:pt idx="29">
                  <c:v>515825</c:v>
                </c:pt>
                <c:pt idx="30">
                  <c:v>514952</c:v>
                </c:pt>
                <c:pt idx="31">
                  <c:v>516661</c:v>
                </c:pt>
                <c:pt idx="32">
                  <c:v>520246</c:v>
                </c:pt>
              </c:numCache>
            </c:numRef>
          </c:val>
          <c:smooth val="0"/>
        </c:ser>
        <c:dLbls>
          <c:showLegendKey val="0"/>
          <c:showVal val="0"/>
          <c:showCatName val="0"/>
          <c:showSerName val="0"/>
          <c:showPercent val="0"/>
          <c:showBubbleSize val="0"/>
        </c:dLbls>
        <c:marker val="1"/>
        <c:smooth val="0"/>
        <c:axId val="36024320"/>
        <c:axId val="36025856"/>
      </c:lineChart>
      <c:catAx>
        <c:axId val="36024320"/>
        <c:scaling>
          <c:orientation val="minMax"/>
        </c:scaling>
        <c:delete val="0"/>
        <c:axPos val="b"/>
        <c:numFmt formatCode="General" sourceLinked="1"/>
        <c:majorTickMark val="out"/>
        <c:minorTickMark val="none"/>
        <c:tickLblPos val="nextTo"/>
        <c:crossAx val="36025856"/>
        <c:crosses val="autoZero"/>
        <c:auto val="1"/>
        <c:lblAlgn val="ctr"/>
        <c:lblOffset val="100"/>
        <c:noMultiLvlLbl val="0"/>
      </c:catAx>
      <c:valAx>
        <c:axId val="36025856"/>
        <c:scaling>
          <c:orientation val="minMax"/>
        </c:scaling>
        <c:delete val="0"/>
        <c:axPos val="l"/>
        <c:majorGridlines/>
        <c:numFmt formatCode="#,##0" sourceLinked="1"/>
        <c:majorTickMark val="out"/>
        <c:minorTickMark val="none"/>
        <c:tickLblPos val="nextTo"/>
        <c:crossAx val="3602432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spPr>
            <a:solidFill>
              <a:srgbClr val="000099"/>
            </a:solidFill>
            <a:effectLst>
              <a:outerShdw blurRad="50800" dist="50800" dir="5400000" algn="ctr" rotWithShape="0">
                <a:srgbClr val="000000">
                  <a:alpha val="50000"/>
                </a:srgbClr>
              </a:outerShdw>
            </a:effectLst>
          </c:spPr>
          <c:cat>
            <c:strRef>
              <c:f>Sheet1!$A$1:$AH$1</c:f>
              <c:strCach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strCache>
            </c:strRef>
          </c:cat>
          <c:val>
            <c:numRef>
              <c:f>Sheet1!$A$2:$AH$2</c:f>
              <c:numCache>
                <c:formatCode>0%</c:formatCode>
                <c:ptCount val="34"/>
                <c:pt idx="0">
                  <c:v>0.31</c:v>
                </c:pt>
                <c:pt idx="1">
                  <c:v>0.31</c:v>
                </c:pt>
                <c:pt idx="2">
                  <c:v>0.31</c:v>
                </c:pt>
                <c:pt idx="3">
                  <c:v>0.3</c:v>
                </c:pt>
                <c:pt idx="4">
                  <c:v>0.28999999999999998</c:v>
                </c:pt>
                <c:pt idx="5">
                  <c:v>0.28000000000000003</c:v>
                </c:pt>
                <c:pt idx="6">
                  <c:v>0.27</c:v>
                </c:pt>
                <c:pt idx="7">
                  <c:v>0.26</c:v>
                </c:pt>
                <c:pt idx="8">
                  <c:v>0.27</c:v>
                </c:pt>
                <c:pt idx="9">
                  <c:v>0.27</c:v>
                </c:pt>
                <c:pt idx="10">
                  <c:v>0.26</c:v>
                </c:pt>
                <c:pt idx="11">
                  <c:v>0.32</c:v>
                </c:pt>
                <c:pt idx="12">
                  <c:v>0.28000000000000003</c:v>
                </c:pt>
                <c:pt idx="13">
                  <c:v>0.27</c:v>
                </c:pt>
                <c:pt idx="14">
                  <c:v>0.27</c:v>
                </c:pt>
                <c:pt idx="15">
                  <c:v>0.27</c:v>
                </c:pt>
                <c:pt idx="16">
                  <c:v>0.26</c:v>
                </c:pt>
                <c:pt idx="17">
                  <c:v>0.27</c:v>
                </c:pt>
                <c:pt idx="18">
                  <c:v>0.27</c:v>
                </c:pt>
                <c:pt idx="19">
                  <c:v>0.27</c:v>
                </c:pt>
                <c:pt idx="20">
                  <c:v>0.27</c:v>
                </c:pt>
                <c:pt idx="21">
                  <c:v>0.25</c:v>
                </c:pt>
                <c:pt idx="22">
                  <c:v>0.26</c:v>
                </c:pt>
                <c:pt idx="23">
                  <c:v>0.27</c:v>
                </c:pt>
                <c:pt idx="24">
                  <c:v>0.26</c:v>
                </c:pt>
                <c:pt idx="25">
                  <c:v>0.27</c:v>
                </c:pt>
                <c:pt idx="26">
                  <c:v>0.26</c:v>
                </c:pt>
                <c:pt idx="27">
                  <c:v>0.24</c:v>
                </c:pt>
                <c:pt idx="28">
                  <c:v>0.23</c:v>
                </c:pt>
                <c:pt idx="29">
                  <c:v>0.23</c:v>
                </c:pt>
                <c:pt idx="30">
                  <c:v>0.24</c:v>
                </c:pt>
                <c:pt idx="31">
                  <c:v>0.23</c:v>
                </c:pt>
                <c:pt idx="32">
                  <c:v>0.22</c:v>
                </c:pt>
                <c:pt idx="33">
                  <c:v>0.22</c:v>
                </c:pt>
              </c:numCache>
            </c:numRef>
          </c:val>
        </c:ser>
        <c:ser>
          <c:idx val="1"/>
          <c:order val="1"/>
          <c:spPr>
            <a:solidFill>
              <a:srgbClr val="C00000"/>
            </a:solidFill>
            <a:ln w="25400">
              <a:noFill/>
            </a:ln>
            <a:effectLst>
              <a:outerShdw blurRad="50800" dist="50800" dir="5400000" algn="ctr" rotWithShape="0">
                <a:srgbClr val="000000">
                  <a:alpha val="50000"/>
                </a:srgbClr>
              </a:outerShdw>
            </a:effectLst>
          </c:spPr>
          <c:cat>
            <c:strRef>
              <c:f>Sheet1!$A$1:$AH$1</c:f>
              <c:strCach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strCache>
            </c:strRef>
          </c:cat>
          <c:val>
            <c:numRef>
              <c:f>Sheet1!$A$3:$AH$3</c:f>
              <c:numCache>
                <c:formatCode>0%</c:formatCode>
                <c:ptCount val="34"/>
                <c:pt idx="0">
                  <c:v>0.03</c:v>
                </c:pt>
                <c:pt idx="1">
                  <c:v>0.03</c:v>
                </c:pt>
                <c:pt idx="2">
                  <c:v>0.03</c:v>
                </c:pt>
                <c:pt idx="3">
                  <c:v>0.03</c:v>
                </c:pt>
                <c:pt idx="4">
                  <c:v>0.03</c:v>
                </c:pt>
                <c:pt idx="5">
                  <c:v>0.03</c:v>
                </c:pt>
                <c:pt idx="6">
                  <c:v>0.03</c:v>
                </c:pt>
                <c:pt idx="7">
                  <c:v>0.04</c:v>
                </c:pt>
                <c:pt idx="8">
                  <c:v>0.04</c:v>
                </c:pt>
                <c:pt idx="9">
                  <c:v>0.04</c:v>
                </c:pt>
                <c:pt idx="10">
                  <c:v>0.04</c:v>
                </c:pt>
                <c:pt idx="11">
                  <c:v>0.05</c:v>
                </c:pt>
                <c:pt idx="12">
                  <c:v>0.05</c:v>
                </c:pt>
                <c:pt idx="13">
                  <c:v>0.05</c:v>
                </c:pt>
                <c:pt idx="14">
                  <c:v>0.06</c:v>
                </c:pt>
                <c:pt idx="15">
                  <c:v>0.06</c:v>
                </c:pt>
                <c:pt idx="16">
                  <c:v>0.06</c:v>
                </c:pt>
                <c:pt idx="17">
                  <c:v>0.06</c:v>
                </c:pt>
                <c:pt idx="18">
                  <c:v>0.06</c:v>
                </c:pt>
                <c:pt idx="19">
                  <c:v>0.06</c:v>
                </c:pt>
                <c:pt idx="20">
                  <c:v>0.06</c:v>
                </c:pt>
                <c:pt idx="21">
                  <c:v>0.06</c:v>
                </c:pt>
                <c:pt idx="22">
                  <c:v>7.0000000000000007E-2</c:v>
                </c:pt>
                <c:pt idx="23">
                  <c:v>0.08</c:v>
                </c:pt>
                <c:pt idx="24">
                  <c:v>0.08</c:v>
                </c:pt>
                <c:pt idx="25">
                  <c:v>0.08</c:v>
                </c:pt>
                <c:pt idx="26">
                  <c:v>0.08</c:v>
                </c:pt>
                <c:pt idx="27">
                  <c:v>7.0000000000000007E-2</c:v>
                </c:pt>
                <c:pt idx="28">
                  <c:v>7.0000000000000007E-2</c:v>
                </c:pt>
                <c:pt idx="29">
                  <c:v>7.0000000000000007E-2</c:v>
                </c:pt>
                <c:pt idx="30">
                  <c:v>0.08</c:v>
                </c:pt>
                <c:pt idx="31">
                  <c:v>0.08</c:v>
                </c:pt>
                <c:pt idx="32">
                  <c:v>0.08</c:v>
                </c:pt>
                <c:pt idx="33">
                  <c:v>7.4999999999999997E-2</c:v>
                </c:pt>
              </c:numCache>
            </c:numRef>
          </c:val>
        </c:ser>
        <c:dLbls>
          <c:showLegendKey val="0"/>
          <c:showVal val="0"/>
          <c:showCatName val="0"/>
          <c:showSerName val="0"/>
          <c:showPercent val="0"/>
          <c:showBubbleSize val="0"/>
        </c:dLbls>
        <c:axId val="46058112"/>
        <c:axId val="46080384"/>
      </c:areaChart>
      <c:catAx>
        <c:axId val="46058112"/>
        <c:scaling>
          <c:orientation val="minMax"/>
        </c:scaling>
        <c:delete val="0"/>
        <c:axPos val="b"/>
        <c:numFmt formatCode="#,##0.0" sourceLinked="1"/>
        <c:majorTickMark val="out"/>
        <c:minorTickMark val="none"/>
        <c:tickLblPos val="nextTo"/>
        <c:crossAx val="46080384"/>
        <c:crossesAt val="0"/>
        <c:auto val="0"/>
        <c:lblAlgn val="ctr"/>
        <c:lblOffset val="100"/>
        <c:tickLblSkip val="5"/>
        <c:noMultiLvlLbl val="0"/>
      </c:catAx>
      <c:valAx>
        <c:axId val="46080384"/>
        <c:scaling>
          <c:orientation val="minMax"/>
          <c:max val="0.4"/>
          <c:min val="0"/>
        </c:scaling>
        <c:delete val="0"/>
        <c:axPos val="l"/>
        <c:majorGridlines/>
        <c:numFmt formatCode="0%" sourceLinked="0"/>
        <c:majorTickMark val="out"/>
        <c:minorTickMark val="none"/>
        <c:tickLblPos val="nextTo"/>
        <c:crossAx val="46058112"/>
        <c:crosses val="autoZero"/>
        <c:crossBetween val="midCat"/>
        <c:majorUnit val="0.1"/>
        <c:minorUnit val="2.0000000000000011E-2"/>
      </c:valAx>
    </c:plotArea>
    <c:plotVisOnly val="1"/>
    <c:dispBlanksAs val="zero"/>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0.03226</cdr:x>
      <cdr:y>0.05556</cdr:y>
    </cdr:from>
    <cdr:to>
      <cdr:x>0.24731</cdr:x>
      <cdr:y>0.25926</cdr:y>
    </cdr:to>
    <cdr:sp macro="" textlink="">
      <cdr:nvSpPr>
        <cdr:cNvPr id="2" name="TextBox 1"/>
        <cdr:cNvSpPr txBox="1"/>
      </cdr:nvSpPr>
      <cdr:spPr>
        <a:xfrm xmlns:a="http://schemas.openxmlformats.org/drawingml/2006/main">
          <a:off x="228600" y="228600"/>
          <a:ext cx="1524000" cy="838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rgbClr val="FF0000"/>
              </a:solidFill>
            </a:rPr>
            <a:t>Auxiliary</a:t>
          </a:r>
        </a:p>
        <a:p xmlns:a="http://schemas.openxmlformats.org/drawingml/2006/main">
          <a:pPr algn="ctr"/>
          <a:r>
            <a:rPr lang="en-US" sz="1600" b="1" dirty="0" smtClean="0">
              <a:solidFill>
                <a:srgbClr val="FF0000"/>
              </a:solidFill>
            </a:rPr>
            <a:t>Members</a:t>
          </a:r>
          <a:endParaRPr lang="en-US" sz="16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0.70588</cdr:x>
      <cdr:y>0.25525</cdr:y>
    </cdr:from>
    <cdr:to>
      <cdr:x>0.98257</cdr:x>
      <cdr:y>0.40678</cdr:y>
    </cdr:to>
    <cdr:sp macro="" textlink="">
      <cdr:nvSpPr>
        <cdr:cNvPr id="2" name="Right Arrow 1"/>
        <cdr:cNvSpPr/>
      </cdr:nvSpPr>
      <cdr:spPr>
        <a:xfrm xmlns:a="http://schemas.openxmlformats.org/drawingml/2006/main">
          <a:off x="5486400" y="1147551"/>
          <a:ext cx="2150545" cy="681249"/>
        </a:xfrm>
        <a:prstGeom xmlns:a="http://schemas.openxmlformats.org/drawingml/2006/main" prst="rightArrow">
          <a:avLst/>
        </a:prstGeom>
        <a:solidFill xmlns:a="http://schemas.openxmlformats.org/drawingml/2006/main">
          <a:srgbClr val="FF0000">
            <a:alpha val="68000"/>
          </a:srgbClr>
        </a:solidFill>
        <a:effectLst xmlns:a="http://schemas.openxmlformats.org/drawingml/2006/main">
          <a:innerShdw blurRad="63500" dist="50800" dir="2700000">
            <a:prstClr val="black">
              <a:alpha val="50000"/>
            </a:prstClr>
          </a:innerShdw>
        </a:effectLst>
      </cdr:spPr>
      <cdr:style>
        <a:lnRef xmlns:a="http://schemas.openxmlformats.org/drawingml/2006/main" idx="3">
          <a:schemeClr val="lt1"/>
        </a:lnRef>
        <a:fillRef xmlns:a="http://schemas.openxmlformats.org/drawingml/2006/main" idx="1">
          <a:schemeClr val="accent3"/>
        </a:fillRef>
        <a:effectRef xmlns:a="http://schemas.openxmlformats.org/drawingml/2006/main" idx="1">
          <a:schemeClr val="accent3"/>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pPr algn="ctr"/>
          <a:r>
            <a:rPr lang="en-US" sz="1600" dirty="0" smtClean="0">
              <a:solidFill>
                <a:schemeClr val="tx1">
                  <a:lumMod val="95000"/>
                  <a:lumOff val="5000"/>
                </a:schemeClr>
              </a:solidFill>
              <a:latin typeface="Calibri" pitchFamily="34" charset="0"/>
            </a:rPr>
            <a:t>Projected</a:t>
          </a:r>
          <a:endParaRPr lang="en-US" sz="1600" dirty="0">
            <a:solidFill>
              <a:schemeClr val="tx1">
                <a:lumMod val="95000"/>
                <a:lumOff val="5000"/>
              </a:schemeClr>
            </a:solidFill>
            <a:latin typeface="Calibri" pitchFamily="34" charset="0"/>
          </a:endParaRPr>
        </a:p>
      </cdr:txBody>
    </cdr:sp>
  </cdr:relSizeAnchor>
  <cdr:relSizeAnchor xmlns:cdr="http://schemas.openxmlformats.org/drawingml/2006/chartDrawing">
    <cdr:from>
      <cdr:x>0.17647</cdr:x>
      <cdr:y>0.11864</cdr:y>
    </cdr:from>
    <cdr:to>
      <cdr:x>0.63726</cdr:x>
      <cdr:y>0.27017</cdr:y>
    </cdr:to>
    <cdr:sp macro="" textlink="">
      <cdr:nvSpPr>
        <cdr:cNvPr id="3" name="Right Arrow 2"/>
        <cdr:cNvSpPr/>
      </cdr:nvSpPr>
      <cdr:spPr>
        <a:xfrm xmlns:a="http://schemas.openxmlformats.org/drawingml/2006/main">
          <a:off x="1371600" y="533400"/>
          <a:ext cx="3581444" cy="681249"/>
        </a:xfrm>
        <a:prstGeom xmlns:a="http://schemas.openxmlformats.org/drawingml/2006/main" prst="rightArrow">
          <a:avLst/>
        </a:prstGeom>
        <a:solidFill xmlns:a="http://schemas.openxmlformats.org/drawingml/2006/main">
          <a:schemeClr val="accent1"/>
        </a:solidFill>
        <a:ln xmlns:a="http://schemas.openxmlformats.org/drawingml/2006/main" w="38100" cap="flat" cmpd="sng" algn="ctr">
          <a:solidFill>
            <a:sysClr val="window" lastClr="FFFFFF"/>
          </a:solidFill>
          <a:prstDash val="solid"/>
        </a:ln>
        <a:effectLst xmlns:a="http://schemas.openxmlformats.org/drawingml/2006/main">
          <a:innerShdw blurRad="63500" dist="50800" dir="2700000">
            <a:prstClr val="black">
              <a:alpha val="50000"/>
            </a:prstClr>
          </a:innerShdw>
        </a:effectLst>
      </cdr:spPr>
      <cdr:style>
        <a:lnRef xmlns:a="http://schemas.openxmlformats.org/drawingml/2006/main" idx="3">
          <a:schemeClr val="lt1"/>
        </a:lnRef>
        <a:fillRef xmlns:a="http://schemas.openxmlformats.org/drawingml/2006/main" idx="1">
          <a:schemeClr val="accent3"/>
        </a:fillRef>
        <a:effectRef xmlns:a="http://schemas.openxmlformats.org/drawingml/2006/main" idx="1">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1500" dirty="0" smtClean="0">
              <a:solidFill>
                <a:sysClr val="windowText" lastClr="000000">
                  <a:lumMod val="95000"/>
                  <a:lumOff val="5000"/>
                </a:sysClr>
              </a:solidFill>
            </a:rPr>
            <a:t>Actual    </a:t>
          </a:r>
          <a:endParaRPr lang="en-US" sz="1500" dirty="0">
            <a:solidFill>
              <a:sysClr val="windowText" lastClr="000000">
                <a:lumMod val="95000"/>
                <a:lumOff val="5000"/>
              </a:sys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0.10141</cdr:x>
      <cdr:y>0.16596</cdr:y>
    </cdr:from>
    <cdr:to>
      <cdr:x>0.9537</cdr:x>
      <cdr:y>0.16836</cdr:y>
    </cdr:to>
    <cdr:cxnSp macro="">
      <cdr:nvCxnSpPr>
        <cdr:cNvPr id="3" name="Straight Connector 2"/>
        <cdr:cNvCxnSpPr/>
      </cdr:nvCxnSpPr>
      <cdr:spPr>
        <a:xfrm xmlns:a="http://schemas.openxmlformats.org/drawingml/2006/main">
          <a:off x="834571" y="751114"/>
          <a:ext cx="7013999" cy="10877"/>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0.90212</cdr:x>
      <cdr:y>0.10102</cdr:y>
    </cdr:from>
    <cdr:to>
      <cdr:x>1</cdr:x>
      <cdr:y>0.1852</cdr:y>
    </cdr:to>
    <cdr:sp macro="" textlink="">
      <cdr:nvSpPr>
        <cdr:cNvPr id="5" name="TextBox 4"/>
        <cdr:cNvSpPr txBox="1"/>
      </cdr:nvSpPr>
      <cdr:spPr>
        <a:xfrm xmlns:a="http://schemas.openxmlformats.org/drawingml/2006/main">
          <a:off x="7424057" y="457213"/>
          <a:ext cx="805543" cy="3809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400" b="1" dirty="0" smtClean="0"/>
            <a:t>33%</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7413" cy="461168"/>
          </a:xfrm>
          <a:prstGeom prst="rect">
            <a:avLst/>
          </a:prstGeom>
          <a:noFill/>
          <a:ln w="9525">
            <a:noFill/>
            <a:miter lim="800000"/>
            <a:headEnd/>
            <a:tailEnd/>
          </a:ln>
          <a:effectLst/>
        </p:spPr>
        <p:txBody>
          <a:bodyPr vert="horz" wrap="square" lIns="92820" tIns="46410" rIns="92820" bIns="46410" numCol="1" anchor="t" anchorCtr="0" compatLnSpc="1">
            <a:prstTxWarp prst="textNoShape">
              <a:avLst/>
            </a:prstTxWarp>
          </a:bodyPr>
          <a:lstStyle>
            <a:lvl1pPr defTabSz="928452" eaLnBrk="0" hangingPunct="0">
              <a:defRPr sz="1200">
                <a:latin typeface="Times" pitchFamily="18" charset="0"/>
              </a:defRPr>
            </a:lvl1pPr>
          </a:lstStyle>
          <a:p>
            <a:pPr>
              <a:defRPr/>
            </a:pPr>
            <a:endParaRPr lang="en-US" dirty="0"/>
          </a:p>
        </p:txBody>
      </p:sp>
      <p:sp>
        <p:nvSpPr>
          <p:cNvPr id="46083" name="Rectangle 3"/>
          <p:cNvSpPr>
            <a:spLocks noGrp="1" noChangeArrowheads="1"/>
          </p:cNvSpPr>
          <p:nvPr>
            <p:ph type="dt" sz="quarter" idx="1"/>
          </p:nvPr>
        </p:nvSpPr>
        <p:spPr bwMode="auto">
          <a:xfrm>
            <a:off x="3972987" y="0"/>
            <a:ext cx="3037413" cy="461168"/>
          </a:xfrm>
          <a:prstGeom prst="rect">
            <a:avLst/>
          </a:prstGeom>
          <a:noFill/>
          <a:ln w="9525">
            <a:noFill/>
            <a:miter lim="800000"/>
            <a:headEnd/>
            <a:tailEnd/>
          </a:ln>
          <a:effectLst/>
        </p:spPr>
        <p:txBody>
          <a:bodyPr vert="horz" wrap="square" lIns="92820" tIns="46410" rIns="92820" bIns="46410" numCol="1" anchor="t" anchorCtr="0" compatLnSpc="1">
            <a:prstTxWarp prst="textNoShape">
              <a:avLst/>
            </a:prstTxWarp>
          </a:bodyPr>
          <a:lstStyle>
            <a:lvl1pPr algn="r" defTabSz="928452" eaLnBrk="0" hangingPunct="0">
              <a:defRPr sz="1200">
                <a:latin typeface="Times" pitchFamily="18" charset="0"/>
              </a:defRPr>
            </a:lvl1pPr>
          </a:lstStyle>
          <a:p>
            <a:pPr>
              <a:defRPr/>
            </a:pPr>
            <a:endParaRPr lang="en-US" dirty="0"/>
          </a:p>
        </p:txBody>
      </p:sp>
      <p:sp>
        <p:nvSpPr>
          <p:cNvPr id="46084" name="Rectangle 4"/>
          <p:cNvSpPr>
            <a:spLocks noGrp="1" noChangeArrowheads="1"/>
          </p:cNvSpPr>
          <p:nvPr>
            <p:ph type="ftr" sz="quarter" idx="2"/>
          </p:nvPr>
        </p:nvSpPr>
        <p:spPr bwMode="auto">
          <a:xfrm>
            <a:off x="0" y="8774908"/>
            <a:ext cx="3037413" cy="461168"/>
          </a:xfrm>
          <a:prstGeom prst="rect">
            <a:avLst/>
          </a:prstGeom>
          <a:noFill/>
          <a:ln w="9525">
            <a:noFill/>
            <a:miter lim="800000"/>
            <a:headEnd/>
            <a:tailEnd/>
          </a:ln>
          <a:effectLst/>
        </p:spPr>
        <p:txBody>
          <a:bodyPr vert="horz" wrap="square" lIns="92820" tIns="46410" rIns="92820" bIns="46410" numCol="1" anchor="b" anchorCtr="0" compatLnSpc="1">
            <a:prstTxWarp prst="textNoShape">
              <a:avLst/>
            </a:prstTxWarp>
          </a:bodyPr>
          <a:lstStyle>
            <a:lvl1pPr defTabSz="928452" eaLnBrk="0" hangingPunct="0">
              <a:defRPr sz="1200">
                <a:latin typeface="Times" pitchFamily="18" charset="0"/>
              </a:defRPr>
            </a:lvl1pPr>
          </a:lstStyle>
          <a:p>
            <a:pPr>
              <a:defRPr/>
            </a:pPr>
            <a:endParaRPr lang="en-US" dirty="0"/>
          </a:p>
        </p:txBody>
      </p:sp>
      <p:sp>
        <p:nvSpPr>
          <p:cNvPr id="46085" name="Rectangle 5"/>
          <p:cNvSpPr>
            <a:spLocks noGrp="1" noChangeArrowheads="1"/>
          </p:cNvSpPr>
          <p:nvPr>
            <p:ph type="sldNum" sz="quarter" idx="3"/>
          </p:nvPr>
        </p:nvSpPr>
        <p:spPr bwMode="auto">
          <a:xfrm>
            <a:off x="3972987" y="8774908"/>
            <a:ext cx="3037413" cy="461168"/>
          </a:xfrm>
          <a:prstGeom prst="rect">
            <a:avLst/>
          </a:prstGeom>
          <a:noFill/>
          <a:ln w="9525">
            <a:noFill/>
            <a:miter lim="800000"/>
            <a:headEnd/>
            <a:tailEnd/>
          </a:ln>
          <a:effectLst/>
        </p:spPr>
        <p:txBody>
          <a:bodyPr vert="horz" wrap="square" lIns="92820" tIns="46410" rIns="92820" bIns="46410" numCol="1" anchor="b" anchorCtr="0" compatLnSpc="1">
            <a:prstTxWarp prst="textNoShape">
              <a:avLst/>
            </a:prstTxWarp>
          </a:bodyPr>
          <a:lstStyle>
            <a:lvl1pPr algn="r" defTabSz="928452" eaLnBrk="0" hangingPunct="0">
              <a:defRPr sz="1200">
                <a:latin typeface="Times" pitchFamily="18" charset="0"/>
              </a:defRPr>
            </a:lvl1pPr>
          </a:lstStyle>
          <a:p>
            <a:pPr>
              <a:defRPr/>
            </a:pPr>
            <a:fld id="{5D8B4B71-6670-4881-8F02-499BF21D4D45}" type="slidenum">
              <a:rPr lang="en-US"/>
              <a:pPr>
                <a:defRPr/>
              </a:pPr>
              <a:t>‹#›</a:t>
            </a:fld>
            <a:endParaRPr lang="en-US" dirty="0"/>
          </a:p>
        </p:txBody>
      </p:sp>
    </p:spTree>
    <p:extLst>
      <p:ext uri="{BB962C8B-B14F-4D97-AF65-F5344CB8AC3E}">
        <p14:creationId xmlns:p14="http://schemas.microsoft.com/office/powerpoint/2010/main" val="3631540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2"/>
          <p:cNvSpPr>
            <a:spLocks noGrp="1" noChangeArrowheads="1"/>
          </p:cNvSpPr>
          <p:nvPr>
            <p:ph type="hdr" sz="quarter"/>
          </p:nvPr>
        </p:nvSpPr>
        <p:spPr bwMode="auto">
          <a:xfrm>
            <a:off x="0" y="0"/>
            <a:ext cx="3019791" cy="459578"/>
          </a:xfrm>
          <a:prstGeom prst="rect">
            <a:avLst/>
          </a:prstGeom>
          <a:noFill/>
          <a:ln w="9525">
            <a:noFill/>
            <a:miter lim="800000"/>
            <a:headEnd/>
            <a:tailEnd/>
          </a:ln>
          <a:effectLst/>
        </p:spPr>
        <p:txBody>
          <a:bodyPr vert="horz" wrap="square" lIns="92367" tIns="46183" rIns="92367" bIns="46183" numCol="1" anchor="t" anchorCtr="0" compatLnSpc="1">
            <a:prstTxWarp prst="textNoShape">
              <a:avLst/>
            </a:prstTxWarp>
          </a:bodyPr>
          <a:lstStyle>
            <a:lvl1pPr defTabSz="923667" eaLnBrk="0" hangingPunct="0">
              <a:defRPr sz="1200">
                <a:latin typeface="Times" pitchFamily="18" charset="0"/>
              </a:defRPr>
            </a:lvl1pPr>
          </a:lstStyle>
          <a:p>
            <a:pPr>
              <a:defRPr/>
            </a:pPr>
            <a:endParaRPr lang="en-US" dirty="0"/>
          </a:p>
        </p:txBody>
      </p:sp>
      <p:sp>
        <p:nvSpPr>
          <p:cNvPr id="318467" name="Rectangle 3"/>
          <p:cNvSpPr>
            <a:spLocks noGrp="1" noChangeArrowheads="1"/>
          </p:cNvSpPr>
          <p:nvPr>
            <p:ph type="dt" idx="1"/>
          </p:nvPr>
        </p:nvSpPr>
        <p:spPr bwMode="auto">
          <a:xfrm>
            <a:off x="3948958" y="0"/>
            <a:ext cx="3098289" cy="459578"/>
          </a:xfrm>
          <a:prstGeom prst="rect">
            <a:avLst/>
          </a:prstGeom>
          <a:noFill/>
          <a:ln w="9525">
            <a:noFill/>
            <a:miter lim="800000"/>
            <a:headEnd/>
            <a:tailEnd/>
          </a:ln>
          <a:effectLst/>
        </p:spPr>
        <p:txBody>
          <a:bodyPr vert="horz" wrap="square" lIns="92367" tIns="46183" rIns="92367" bIns="46183" numCol="1" anchor="t" anchorCtr="0" compatLnSpc="1">
            <a:prstTxWarp prst="textNoShape">
              <a:avLst/>
            </a:prstTxWarp>
          </a:bodyPr>
          <a:lstStyle>
            <a:lvl1pPr algn="r" defTabSz="923667" eaLnBrk="0" hangingPunct="0">
              <a:defRPr sz="1200">
                <a:latin typeface="Times" pitchFamily="18" charset="0"/>
              </a:defRPr>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87450" y="690563"/>
            <a:ext cx="4595813" cy="3446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9" name="Rectangle 5"/>
          <p:cNvSpPr>
            <a:spLocks noGrp="1" noChangeArrowheads="1"/>
          </p:cNvSpPr>
          <p:nvPr>
            <p:ph type="body" sz="quarter" idx="3"/>
          </p:nvPr>
        </p:nvSpPr>
        <p:spPr bwMode="auto">
          <a:xfrm>
            <a:off x="929167" y="4368371"/>
            <a:ext cx="5112018" cy="4139377"/>
          </a:xfrm>
          <a:prstGeom prst="rect">
            <a:avLst/>
          </a:prstGeom>
          <a:noFill/>
          <a:ln w="9525">
            <a:noFill/>
            <a:miter lim="800000"/>
            <a:headEnd/>
            <a:tailEnd/>
          </a:ln>
          <a:effectLst/>
        </p:spPr>
        <p:txBody>
          <a:bodyPr vert="horz" wrap="square" lIns="92367" tIns="46183" rIns="92367" bIns="461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8470" name="Rectangle 6"/>
          <p:cNvSpPr>
            <a:spLocks noGrp="1" noChangeArrowheads="1"/>
          </p:cNvSpPr>
          <p:nvPr>
            <p:ph type="ftr" sz="quarter" idx="4"/>
          </p:nvPr>
        </p:nvSpPr>
        <p:spPr bwMode="auto">
          <a:xfrm>
            <a:off x="0" y="8736742"/>
            <a:ext cx="3019791" cy="535909"/>
          </a:xfrm>
          <a:prstGeom prst="rect">
            <a:avLst/>
          </a:prstGeom>
          <a:noFill/>
          <a:ln w="9525">
            <a:noFill/>
            <a:miter lim="800000"/>
            <a:headEnd/>
            <a:tailEnd/>
          </a:ln>
          <a:effectLst/>
        </p:spPr>
        <p:txBody>
          <a:bodyPr vert="horz" wrap="square" lIns="92367" tIns="46183" rIns="92367" bIns="46183" numCol="1" anchor="b" anchorCtr="0" compatLnSpc="1">
            <a:prstTxWarp prst="textNoShape">
              <a:avLst/>
            </a:prstTxWarp>
          </a:bodyPr>
          <a:lstStyle>
            <a:lvl1pPr defTabSz="923667" eaLnBrk="0" hangingPunct="0">
              <a:defRPr sz="1200">
                <a:latin typeface="Times" pitchFamily="18" charset="0"/>
              </a:defRPr>
            </a:lvl1pPr>
          </a:lstStyle>
          <a:p>
            <a:pPr>
              <a:defRPr/>
            </a:pPr>
            <a:endParaRPr lang="en-US" dirty="0"/>
          </a:p>
        </p:txBody>
      </p:sp>
      <p:sp>
        <p:nvSpPr>
          <p:cNvPr id="318471" name="Rectangle 7"/>
          <p:cNvSpPr>
            <a:spLocks noGrp="1" noChangeArrowheads="1"/>
          </p:cNvSpPr>
          <p:nvPr>
            <p:ph type="sldNum" sz="quarter" idx="5"/>
          </p:nvPr>
        </p:nvSpPr>
        <p:spPr bwMode="auto">
          <a:xfrm>
            <a:off x="3948958" y="8736742"/>
            <a:ext cx="3098289" cy="535909"/>
          </a:xfrm>
          <a:prstGeom prst="rect">
            <a:avLst/>
          </a:prstGeom>
          <a:noFill/>
          <a:ln w="9525">
            <a:noFill/>
            <a:miter lim="800000"/>
            <a:headEnd/>
            <a:tailEnd/>
          </a:ln>
          <a:effectLst/>
        </p:spPr>
        <p:txBody>
          <a:bodyPr vert="horz" wrap="square" lIns="92367" tIns="46183" rIns="92367" bIns="46183" numCol="1" anchor="b" anchorCtr="0" compatLnSpc="1">
            <a:prstTxWarp prst="textNoShape">
              <a:avLst/>
            </a:prstTxWarp>
          </a:bodyPr>
          <a:lstStyle>
            <a:lvl1pPr algn="r" defTabSz="923667" eaLnBrk="0" hangingPunct="0">
              <a:defRPr sz="1200">
                <a:latin typeface="Times" pitchFamily="18" charset="0"/>
              </a:defRPr>
            </a:lvl1pPr>
          </a:lstStyle>
          <a:p>
            <a:pPr>
              <a:defRPr/>
            </a:pPr>
            <a:fld id="{4C80A6FA-ABBD-4D98-B2DF-E0ADA47690DA}" type="slidenum">
              <a:rPr lang="en-US"/>
              <a:pPr>
                <a:defRPr/>
              </a:pPr>
              <a:t>‹#›</a:t>
            </a:fld>
            <a:endParaRPr lang="en-US" dirty="0"/>
          </a:p>
        </p:txBody>
      </p:sp>
    </p:spTree>
    <p:extLst>
      <p:ext uri="{BB962C8B-B14F-4D97-AF65-F5344CB8AC3E}">
        <p14:creationId xmlns:p14="http://schemas.microsoft.com/office/powerpoint/2010/main" val="14865587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AE4E91-B4ED-4B8E-8B26-22CD75774565}" type="slidenum">
              <a:rPr lang="en-US" smtClean="0"/>
              <a:pPr/>
              <a:t>1</a:t>
            </a:fld>
            <a:endParaRPr lang="en-US" dirty="0"/>
          </a:p>
        </p:txBody>
      </p:sp>
    </p:spTree>
    <p:extLst>
      <p:ext uri="{BB962C8B-B14F-4D97-AF65-F5344CB8AC3E}">
        <p14:creationId xmlns:p14="http://schemas.microsoft.com/office/powerpoint/2010/main" val="1239397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fld id="{EDAE4E91-B4ED-4B8E-8B26-22CD75774565}"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76"/>
            <a:r>
              <a:rPr lang="en-US" dirty="0" smtClean="0"/>
              <a:t>Purpose</a:t>
            </a:r>
            <a:r>
              <a:rPr lang="en-US" baseline="0" dirty="0" smtClean="0"/>
              <a:t> of </a:t>
            </a:r>
            <a:r>
              <a:rPr lang="en-US" baseline="0" dirty="0" err="1" smtClean="0"/>
              <a:t>legis</a:t>
            </a:r>
            <a:r>
              <a:rPr lang="en-US" baseline="0" dirty="0" smtClean="0"/>
              <a:t> campaign: to engage members in MOAA activities and mobilize our membership when action is critical.</a:t>
            </a:r>
          </a:p>
          <a:p>
            <a:pPr defTabSz="928276"/>
            <a:endParaRPr lang="en-US" baseline="0" dirty="0" smtClean="0"/>
          </a:p>
          <a:p>
            <a:pPr defTabSz="928276"/>
            <a:r>
              <a:rPr lang="en-US" dirty="0" smtClean="0"/>
              <a:t>Down </a:t>
            </a:r>
            <a:r>
              <a:rPr lang="en-US" dirty="0"/>
              <a:t>the road: Identify other ways to use this communication tool to engage members. </a:t>
            </a:r>
            <a:r>
              <a:rPr lang="en-US" dirty="0" smtClean="0"/>
              <a:t>You</a:t>
            </a:r>
            <a:r>
              <a:rPr lang="en-US" baseline="0" dirty="0" smtClean="0"/>
              <a:t> may likely see opportunities to subscribe to “Jobs” for career transition alerts or “Member Benefits” for alerts about new member benefits or renewal reminders. </a:t>
            </a:r>
          </a:p>
          <a:p>
            <a:pPr defTabSz="928276"/>
            <a:endParaRPr lang="en-US" baseline="0" dirty="0" smtClean="0"/>
          </a:p>
          <a:p>
            <a:pPr defTabSz="928276"/>
            <a:r>
              <a:rPr lang="en-US" baseline="0" smtClean="0"/>
              <a:t>Note:</a:t>
            </a:r>
            <a:endParaRPr lang="en-US" dirty="0"/>
          </a:p>
          <a:p>
            <a:endParaRPr lang="en-US" dirty="0"/>
          </a:p>
        </p:txBody>
      </p:sp>
      <p:sp>
        <p:nvSpPr>
          <p:cNvPr id="4" name="Slide Number Placeholder 3"/>
          <p:cNvSpPr>
            <a:spLocks noGrp="1"/>
          </p:cNvSpPr>
          <p:nvPr>
            <p:ph type="sldNum" sz="quarter" idx="10"/>
          </p:nvPr>
        </p:nvSpPr>
        <p:spPr/>
        <p:txBody>
          <a:bodyPr/>
          <a:lstStyle/>
          <a:p>
            <a:fld id="{963C59D4-0CCA-4C3D-BF3F-CA4E05DDBFE2}" type="slidenum">
              <a:rPr lang="en-US" smtClean="0"/>
              <a:t>18</a:t>
            </a:fld>
            <a:endParaRPr lang="en-US"/>
          </a:p>
        </p:txBody>
      </p:sp>
    </p:spTree>
    <p:extLst>
      <p:ext uri="{BB962C8B-B14F-4D97-AF65-F5344CB8AC3E}">
        <p14:creationId xmlns:p14="http://schemas.microsoft.com/office/powerpoint/2010/main" val="1186012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AE4E91-B4ED-4B8E-8B26-22CD75774565}" type="slidenum">
              <a:rPr lang="en-US" smtClean="0"/>
              <a:pPr/>
              <a:t>20</a:t>
            </a:fld>
            <a:endParaRPr lang="en-US" dirty="0"/>
          </a:p>
        </p:txBody>
      </p:sp>
    </p:spTree>
    <p:extLst>
      <p:ext uri="{BB962C8B-B14F-4D97-AF65-F5344CB8AC3E}">
        <p14:creationId xmlns:p14="http://schemas.microsoft.com/office/powerpoint/2010/main" val="1813487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5EB63E-34D4-4EA2-8773-8CC859D073B2}" type="slidenum">
              <a:rPr lang="en-US" smtClean="0"/>
              <a:pPr/>
              <a:t>23</a:t>
            </a:fld>
            <a:endParaRPr lang="en-US" smtClean="0"/>
          </a:p>
        </p:txBody>
      </p:sp>
      <p:sp>
        <p:nvSpPr>
          <p:cNvPr id="26627" name="Rectangle 2"/>
          <p:cNvSpPr>
            <a:spLocks noGrp="1" noRot="1" noChangeAspect="1" noChangeArrowheads="1" noTextEdit="1"/>
          </p:cNvSpPr>
          <p:nvPr>
            <p:ph type="sldImg"/>
          </p:nvPr>
        </p:nvSpPr>
        <p:spPr>
          <a:xfrm>
            <a:off x="1208088" y="696913"/>
            <a:ext cx="4608512" cy="3455987"/>
          </a:xfrm>
          <a:ln/>
        </p:spPr>
      </p:sp>
      <p:sp>
        <p:nvSpPr>
          <p:cNvPr id="26628" name="Rectangle 3"/>
          <p:cNvSpPr>
            <a:spLocks noGrp="1" noChangeArrowheads="1"/>
          </p:cNvSpPr>
          <p:nvPr>
            <p:ph type="body" idx="1"/>
          </p:nvPr>
        </p:nvSpPr>
        <p:spPr>
          <a:xfrm>
            <a:off x="932474" y="4387772"/>
            <a:ext cx="5145454" cy="4155916"/>
          </a:xfrm>
          <a:noFill/>
          <a:ln/>
        </p:spPr>
        <p:txBody>
          <a:bodyPr/>
          <a:lstStyle/>
          <a:p>
            <a:pPr eaLnBrk="1" hangingPunct="1"/>
            <a:endParaRPr lang="en-US" sz="1400"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995AB64-6173-4EF0-8248-57394DDFF36E}" type="slidenum">
              <a:rPr lang="en-US" smtClean="0"/>
              <a:pPr/>
              <a:t>24</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lnSpc>
                <a:spcPct val="90000"/>
              </a:lnSpc>
              <a:spcAft>
                <a:spcPct val="20000"/>
              </a:spcAft>
            </a:pPr>
            <a:r>
              <a:rPr lang="en-US" b="1" dirty="0" smtClean="0">
                <a:cs typeface="Times New Roman" pitchFamily="18" charset="0"/>
              </a:rPr>
              <a:t>Need</a:t>
            </a:r>
            <a:r>
              <a:rPr lang="en-US" b="1" baseline="0" dirty="0" smtClean="0">
                <a:cs typeface="Times New Roman" pitchFamily="18" charset="0"/>
              </a:rPr>
              <a:t> to start by recognizing the last decade has seen the most significant improvements in military pay and benefit programs in generations.</a:t>
            </a:r>
          </a:p>
          <a:p>
            <a:pPr eaLnBrk="1" hangingPunct="1">
              <a:lnSpc>
                <a:spcPct val="90000"/>
              </a:lnSpc>
              <a:spcAft>
                <a:spcPct val="20000"/>
              </a:spcAft>
            </a:pPr>
            <a:endParaRPr lang="en-US" b="1" baseline="0" dirty="0" smtClean="0">
              <a:cs typeface="Times New Roman" pitchFamily="18" charset="0"/>
            </a:endParaRPr>
          </a:p>
          <a:p>
            <a:pPr eaLnBrk="1" hangingPunct="1">
              <a:lnSpc>
                <a:spcPct val="90000"/>
              </a:lnSpc>
              <a:spcAft>
                <a:spcPct val="20000"/>
              </a:spcAft>
            </a:pPr>
            <a:r>
              <a:rPr lang="en-US" b="1" baseline="0" dirty="0" smtClean="0">
                <a:cs typeface="Times New Roman" pitchFamily="18" charset="0"/>
              </a:rPr>
              <a:t>That happened for two reasons.</a:t>
            </a:r>
          </a:p>
          <a:p>
            <a:pPr eaLnBrk="1" hangingPunct="1">
              <a:lnSpc>
                <a:spcPct val="90000"/>
              </a:lnSpc>
              <a:spcAft>
                <a:spcPct val="20000"/>
              </a:spcAft>
            </a:pPr>
            <a:endParaRPr lang="en-US" b="1" baseline="0" dirty="0" smtClean="0">
              <a:cs typeface="Times New Roman" pitchFamily="18" charset="0"/>
            </a:endParaRPr>
          </a:p>
          <a:p>
            <a:pPr eaLnBrk="1" hangingPunct="1">
              <a:lnSpc>
                <a:spcPct val="90000"/>
              </a:lnSpc>
              <a:spcAft>
                <a:spcPct val="20000"/>
              </a:spcAft>
            </a:pPr>
            <a:r>
              <a:rPr lang="en-US" b="1" baseline="0" dirty="0" smtClean="0">
                <a:cs typeface="Times New Roman" pitchFamily="18" charset="0"/>
              </a:rPr>
              <a:t>#1, military pay and benefits were cut dramatically throughout the 1980s and ‘90s (repeated pay raise caps, big retirement cut for post-1986 entrants, kicking Medicare-</a:t>
            </a:r>
            <a:r>
              <a:rPr lang="en-US" b="1" baseline="0" dirty="0" err="1" smtClean="0">
                <a:cs typeface="Times New Roman" pitchFamily="18" charset="0"/>
              </a:rPr>
              <a:t>eligibles</a:t>
            </a:r>
            <a:r>
              <a:rPr lang="en-US" b="1" baseline="0" dirty="0" smtClean="0">
                <a:cs typeface="Times New Roman" pitchFamily="18" charset="0"/>
              </a:rPr>
              <a:t> out of military health care, etc) to the point where it hurt readiness and retention.  Congress has spent the last decade repairing that damage.</a:t>
            </a:r>
          </a:p>
          <a:p>
            <a:pPr eaLnBrk="1" hangingPunct="1">
              <a:lnSpc>
                <a:spcPct val="90000"/>
              </a:lnSpc>
              <a:spcAft>
                <a:spcPct val="20000"/>
              </a:spcAft>
            </a:pPr>
            <a:endParaRPr lang="en-US" b="1" baseline="0" dirty="0" smtClean="0">
              <a:cs typeface="Times New Roman" pitchFamily="18" charset="0"/>
            </a:endParaRPr>
          </a:p>
          <a:p>
            <a:pPr eaLnBrk="1" hangingPunct="1">
              <a:lnSpc>
                <a:spcPct val="90000"/>
              </a:lnSpc>
              <a:spcAft>
                <a:spcPct val="20000"/>
              </a:spcAft>
            </a:pPr>
            <a:r>
              <a:rPr lang="en-US" b="1" baseline="0" dirty="0" smtClean="0">
                <a:cs typeface="Times New Roman" pitchFamily="18" charset="0"/>
              </a:rPr>
              <a:t>#2, that coincided with a decade of war that has imposed sacrifices on the military community unseen since WWII, and Congress has been very sensitive to that need to help offset those terrible sacrifices.</a:t>
            </a:r>
          </a:p>
          <a:p>
            <a:pPr eaLnBrk="1" hangingPunct="1">
              <a:lnSpc>
                <a:spcPct val="90000"/>
              </a:lnSpc>
              <a:spcAft>
                <a:spcPct val="20000"/>
              </a:spcAft>
            </a:pPr>
            <a:endParaRPr lang="en-US" b="1" baseline="0" dirty="0" smtClean="0">
              <a:cs typeface="Times New Roman" pitchFamily="18" charset="0"/>
            </a:endParaRPr>
          </a:p>
          <a:p>
            <a:pPr eaLnBrk="1" hangingPunct="1">
              <a:lnSpc>
                <a:spcPct val="90000"/>
              </a:lnSpc>
              <a:spcAft>
                <a:spcPct val="20000"/>
              </a:spcAft>
            </a:pPr>
            <a:r>
              <a:rPr lang="en-US" b="1" baseline="0" dirty="0" smtClean="0">
                <a:cs typeface="Times New Roman" pitchFamily="18" charset="0"/>
              </a:rPr>
              <a:t>As a result, they’ve approved a wide variety of upgrades, including the long list shown here, and even more.</a:t>
            </a:r>
            <a:endParaRPr lang="en-US" b="1" dirty="0" smtClean="0">
              <a:cs typeface="Times New Roman" pitchFamily="18" charset="0"/>
            </a:endParaRPr>
          </a:p>
          <a:p>
            <a:pPr eaLnBrk="1" hangingPunct="1">
              <a:lnSpc>
                <a:spcPct val="90000"/>
              </a:lnSpc>
              <a:spcAft>
                <a:spcPct val="20000"/>
              </a:spcAft>
            </a:pPr>
            <a:endParaRPr lang="en-US" b="1" dirty="0" smtClean="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8585CF37-8FB1-45EB-BB28-E1E953C00632}" type="slidenum">
              <a:rPr lang="en-US" smtClean="0"/>
              <a:pPr/>
              <a:t>25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The </a:t>
            </a:r>
            <a:r>
              <a:rPr lang="en-US" baseline="0" dirty="0" smtClean="0"/>
              <a:t>budget submission includes a mechanism to de-trigger the sequester through various tax changes and changes to entitlement programs…one is the proposed adoption of a chained CPI.  </a:t>
            </a:r>
          </a:p>
          <a:p>
            <a:endParaRPr lang="en-US" baseline="0" dirty="0" smtClean="0"/>
          </a:p>
          <a:p>
            <a:r>
              <a:rPr lang="en-US" baseline="0" dirty="0" smtClean="0"/>
              <a:t>The Pentagon has kept up their rhetoric that personnel costs continue to spiral out of control.  Their answer is to revive healthcare fees, cap military pay, and ask for another round of BRAC.  </a:t>
            </a:r>
          </a:p>
          <a:p>
            <a:endParaRPr lang="en-US" baseline="0" dirty="0" smtClean="0"/>
          </a:p>
          <a:p>
            <a:r>
              <a:rPr lang="en-US" baseline="0" dirty="0" smtClean="0"/>
              <a:t>All these, to include the proposed Chained CPI, will meet resistance on Capitol Hill.</a:t>
            </a:r>
          </a:p>
        </p:txBody>
      </p:sp>
      <p:sp>
        <p:nvSpPr>
          <p:cNvPr id="28676" name="Slide Number Placeholder 3"/>
          <p:cNvSpPr>
            <a:spLocks noGrp="1"/>
          </p:cNvSpPr>
          <p:nvPr>
            <p:ph type="sldNum" sz="quarter" idx="5"/>
          </p:nvPr>
        </p:nvSpPr>
        <p:spPr>
          <a:noFill/>
        </p:spPr>
        <p:txBody>
          <a:bodyPr/>
          <a:lstStyle/>
          <a:p>
            <a:fld id="{8585CF37-8FB1-45EB-BB28-E1E953C00632}" type="slidenum">
              <a:rPr lang="en-US" smtClean="0"/>
              <a:pPr/>
              <a:t>26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a:t>
            </a:r>
            <a:r>
              <a:rPr lang="en-US" baseline="0" dirty="0" smtClean="0"/>
              <a:t> about one third of the defense budget goes to personnel and health care costs – the same share it has been for more than 30 years.  </a:t>
            </a:r>
            <a:endParaRPr lang="en-US" dirty="0"/>
          </a:p>
        </p:txBody>
      </p:sp>
      <p:sp>
        <p:nvSpPr>
          <p:cNvPr id="4" name="Slide Number Placeholder 3"/>
          <p:cNvSpPr>
            <a:spLocks noGrp="1"/>
          </p:cNvSpPr>
          <p:nvPr>
            <p:ph type="sldNum" sz="quarter" idx="10"/>
          </p:nvPr>
        </p:nvSpPr>
        <p:spPr/>
        <p:txBody>
          <a:bodyPr/>
          <a:lstStyle/>
          <a:p>
            <a:pPr>
              <a:defRPr/>
            </a:pPr>
            <a:fld id="{A487693C-60A8-4A04-A338-1EDC23EFFF98}" type="slidenum">
              <a:rPr lang="en-US" smtClean="0"/>
              <a:pPr>
                <a:defRPr/>
              </a:pPr>
              <a:t>27</a:t>
            </a:fld>
            <a:endParaRPr lang="en-US"/>
          </a:p>
        </p:txBody>
      </p:sp>
    </p:spTree>
    <p:extLst>
      <p:ext uri="{BB962C8B-B14F-4D97-AF65-F5344CB8AC3E}">
        <p14:creationId xmlns:p14="http://schemas.microsoft.com/office/powerpoint/2010/main" val="4201461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this chart shows the impact of a chained CPI on a retiree’s pay of $40K through age 100.  </a:t>
            </a:r>
          </a:p>
          <a:p>
            <a:endParaRPr lang="en-US" baseline="0" dirty="0" smtClean="0"/>
          </a:p>
          <a:p>
            <a:r>
              <a:rPr lang="en-US" dirty="0" smtClean="0"/>
              <a:t>The chained CPI would reduce retired pay and other COLAs by about one-quarter of a percentage point each year. That doesn’t sound like much, until you see how that would compound over a retiree’s lifetime. </a:t>
            </a:r>
          </a:p>
          <a:p>
            <a:endParaRPr lang="en-US" dirty="0" smtClean="0"/>
          </a:p>
          <a:p>
            <a:r>
              <a:rPr lang="en-US" dirty="0" smtClean="0"/>
              <a:t>Military retirees and the disabled particularly would be affected because they start drawing inflation-adjusted pay at relatively younger ages. For a military retiree, switching to a chained CPI COLA would reduce total lifetime retired pay by about 6 percent. </a:t>
            </a:r>
            <a:br>
              <a:rPr lang="en-US" dirty="0" smtClean="0"/>
            </a:br>
            <a:endParaRPr lang="en-US" dirty="0" smtClean="0"/>
          </a:p>
          <a:p>
            <a:r>
              <a:rPr lang="en-US" dirty="0" smtClean="0"/>
              <a:t>That’s about $100,000 for an E-7 retiring today with 20 years of service. A newly retiring O-5 with 20 years of service would lose double that amount. </a:t>
            </a:r>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487693C-60A8-4A04-A338-1EDC23EFFF98}" type="slidenum">
              <a:rPr lang="en-US" smtClean="0"/>
              <a:pPr>
                <a:defRPr/>
              </a:pPr>
              <a:t>28</a:t>
            </a:fld>
            <a:endParaRPr lang="en-US"/>
          </a:p>
        </p:txBody>
      </p:sp>
    </p:spTree>
    <p:extLst>
      <p:ext uri="{BB962C8B-B14F-4D97-AF65-F5344CB8AC3E}">
        <p14:creationId xmlns:p14="http://schemas.microsoft.com/office/powerpoint/2010/main" val="218932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April - commissaries will be closed every Wednesday to accommodate a $130-million cut to the commissary budget this year.</a:t>
            </a:r>
            <a:br>
              <a:rPr lang="en-US" dirty="0" smtClean="0"/>
            </a:br>
            <a:r>
              <a:rPr lang="en-US" dirty="0" smtClean="0"/>
              <a:t/>
            </a:r>
            <a:br>
              <a:rPr lang="en-US" dirty="0" smtClean="0"/>
            </a:br>
            <a:r>
              <a:rPr lang="en-US" dirty="0" smtClean="0"/>
              <a:t>July</a:t>
            </a:r>
            <a:r>
              <a:rPr lang="en-US" baseline="0" dirty="0" smtClean="0"/>
              <a:t> - r</a:t>
            </a:r>
            <a:r>
              <a:rPr lang="en-US" dirty="0" smtClean="0"/>
              <a:t>oughly 600,000 civilian employees will be furloughed for one day a week for 11 weeks.  These furloughs threaten to diminish readiness, slow or reduce availability of military-provided services, and depress local economies in areas with high DoD civilian populations.</a:t>
            </a:r>
            <a:br>
              <a:rPr lang="en-US" dirty="0" smtClean="0"/>
            </a:br>
            <a:r>
              <a:rPr lang="en-US" dirty="0" smtClean="0"/>
              <a:t/>
            </a:r>
            <a:br>
              <a:rPr lang="en-US" dirty="0" smtClean="0"/>
            </a:br>
            <a:r>
              <a:rPr lang="en-US" dirty="0" smtClean="0"/>
              <a:t>For example, furloughs could make it tougher to get appointments in military hospitals and clinics, and funding cuts could delay claims processing and payments to civilian providers. </a:t>
            </a:r>
            <a:br>
              <a:rPr lang="en-US" dirty="0" smtClean="0"/>
            </a:br>
            <a:r>
              <a:rPr lang="en-US" dirty="0" smtClean="0"/>
              <a:t/>
            </a:r>
            <a:br>
              <a:rPr lang="en-US" dirty="0" smtClean="0"/>
            </a:br>
            <a:r>
              <a:rPr lang="en-US" dirty="0" smtClean="0"/>
              <a:t>Finally, if sequestration is left unaltered for the out-years, it likely will drive more cuts in military force levels. Over 100,000 additional </a:t>
            </a:r>
            <a:r>
              <a:rPr lang="en-US" dirty="0" err="1" smtClean="0"/>
              <a:t>servicemembers</a:t>
            </a:r>
            <a:r>
              <a:rPr lang="en-US" dirty="0" smtClean="0"/>
              <a:t> may be forced from service as a result of these budget cuts, disrupting careers and likely forcing additional burdens on those who remain in uniform.  </a:t>
            </a:r>
            <a:r>
              <a:rPr lang="en-US" dirty="0" err="1" smtClean="0"/>
              <a:t>SecDef</a:t>
            </a:r>
            <a:r>
              <a:rPr lang="en-US" dirty="0" smtClean="0"/>
              <a:t> has also announced</a:t>
            </a:r>
            <a:r>
              <a:rPr lang="en-US" baseline="0" dirty="0" smtClean="0"/>
              <a:t> last week that if sequestration remains in affect it will cause civilian RIFs and hiring freezes, and halt military accessions, promotions, bonuses and PCS moves.</a:t>
            </a:r>
            <a:r>
              <a:rPr lang="en-US" dirty="0" smtClean="0"/>
              <a:t/>
            </a:r>
            <a:br>
              <a:rPr lang="en-US" dirty="0" smtClean="0"/>
            </a:br>
            <a:endParaRPr lang="en-US" baseline="0" dirty="0" smtClean="0"/>
          </a:p>
        </p:txBody>
      </p:sp>
      <p:sp>
        <p:nvSpPr>
          <p:cNvPr id="28676" name="Slide Number Placeholder 3"/>
          <p:cNvSpPr>
            <a:spLocks noGrp="1"/>
          </p:cNvSpPr>
          <p:nvPr>
            <p:ph type="sldNum" sz="quarter" idx="5"/>
          </p:nvPr>
        </p:nvSpPr>
        <p:spPr>
          <a:noFill/>
        </p:spPr>
        <p:txBody>
          <a:bodyPr/>
          <a:lstStyle/>
          <a:p>
            <a:fld id="{8585CF37-8FB1-45EB-BB28-E1E953C00632}" type="slidenum">
              <a:rPr lang="en-US" smtClean="0"/>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ONE OF OUR BOARD MEMBERS SAID IT RIGHT - - WE’RE HOVERING IN OUR TOTAL MEMBERSHIP NUMBER…AND HE SAID THAT BECAUSE HE KNEW HOW MUCH INPUT IS REQUIRED TO HOLD A HOVER…</a:t>
            </a:r>
          </a:p>
          <a:p>
            <a:pPr eaLnBrk="1" hangingPunct="1"/>
            <a:endParaRPr lang="en-US" b="1" dirty="0"/>
          </a:p>
          <a:p>
            <a:pPr eaLnBrk="1" hangingPunct="1"/>
            <a:r>
              <a:rPr lang="en-US" b="1" dirty="0"/>
              <a:t>I CAN SHARE WITH YOU THAT WE HAVE PLENTY OF STUFF GOING ON TO HOLD OUR MEMBERSHIP AT 370,000</a:t>
            </a:r>
          </a:p>
          <a:p>
            <a:pPr eaLnBrk="1" hangingPunct="1"/>
            <a:endParaRPr lang="en-US" b="1" dirty="0"/>
          </a:p>
          <a:p>
            <a:pPr eaLnBrk="1" hangingPunct="1"/>
            <a:r>
              <a:rPr lang="en-US" b="1" dirty="0"/>
              <a:t>THE REASON IS PRETTY SIMPLE - - I’LL SHOW YOU IN A MINUTE THAT WE’RE RECRUITING GREAT GUNS…UNLIKE EVER BEFORE…BUT OUR REAL CHALLENGE IS TWO FOLD:  FIRST, LOSING OUR GREATEST GENERATION OF PATRIOTS - - OUR STRONGEST MEMBERS; AND SECOND IS RETENTION, WHILE GOOD, WHEN YOU HAVE A LARGE MEMBERSHIP, EVEN A 10% LAPSE RATE MEANS A THOUSAND MEMBERS LET THEIR MEMBERSHIPS EXPIRE EVERY MONTH</a:t>
            </a:r>
          </a:p>
          <a:p>
            <a:pPr eaLnBrk="1" hangingPunct="1">
              <a:lnSpc>
                <a:spcPct val="90000"/>
              </a:lnSpc>
            </a:pPr>
            <a:endParaRPr lang="en-US" dirty="0"/>
          </a:p>
          <a:p>
            <a:pPr eaLnBrk="1" hangingPunct="1">
              <a:lnSpc>
                <a:spcPct val="90000"/>
              </a:lnSpc>
            </a:pPr>
            <a:r>
              <a:rPr lang="en-US" dirty="0"/>
              <a:t>Now, hovering at 370,000+ members</a:t>
            </a:r>
          </a:p>
          <a:p>
            <a:pPr lvl="1" eaLnBrk="1" hangingPunct="1">
              <a:lnSpc>
                <a:spcPct val="90000"/>
              </a:lnSpc>
            </a:pPr>
            <a:r>
              <a:rPr lang="en-US" dirty="0"/>
              <a:t>Five years of modest growth</a:t>
            </a:r>
          </a:p>
          <a:p>
            <a:pPr eaLnBrk="1" hangingPunct="1">
              <a:lnSpc>
                <a:spcPct val="90000"/>
              </a:lnSpc>
            </a:pPr>
            <a:r>
              <a:rPr lang="en-US" dirty="0"/>
              <a:t>Greatest Generation leaving</a:t>
            </a:r>
          </a:p>
          <a:p>
            <a:pPr lvl="1" eaLnBrk="1" hangingPunct="1">
              <a:lnSpc>
                <a:spcPct val="90000"/>
              </a:lnSpc>
            </a:pPr>
            <a:r>
              <a:rPr lang="en-US" dirty="0"/>
              <a:t>Expect 16,000 deaths this year</a:t>
            </a:r>
          </a:p>
          <a:p>
            <a:pPr lvl="1" eaLnBrk="1" hangingPunct="1">
              <a:lnSpc>
                <a:spcPct val="90000"/>
              </a:lnSpc>
            </a:pPr>
            <a:r>
              <a:rPr lang="en-US" dirty="0"/>
              <a:t>Auxiliary member deaths trailing </a:t>
            </a:r>
          </a:p>
          <a:p>
            <a:pPr eaLnBrk="1" hangingPunct="1">
              <a:lnSpc>
                <a:spcPct val="90000"/>
              </a:lnSpc>
            </a:pPr>
            <a:r>
              <a:rPr lang="en-US" dirty="0"/>
              <a:t>Need </a:t>
            </a:r>
            <a:r>
              <a:rPr lang="en-US" b="1" i="1" dirty="0">
                <a:solidFill>
                  <a:srgbClr val="0070C0"/>
                </a:solidFill>
              </a:rPr>
              <a:t>next generations</a:t>
            </a:r>
            <a:r>
              <a:rPr lang="en-US" dirty="0">
                <a:solidFill>
                  <a:srgbClr val="0070C0"/>
                </a:solidFill>
              </a:rPr>
              <a:t> </a:t>
            </a:r>
            <a:r>
              <a:rPr lang="en-US" dirty="0"/>
              <a:t>to sustain</a:t>
            </a:r>
          </a:p>
          <a:p>
            <a:pPr eaLnBrk="1" hangingPunct="1">
              <a:lnSpc>
                <a:spcPct val="90000"/>
              </a:lnSpc>
            </a:pPr>
            <a:r>
              <a:rPr lang="en-US" dirty="0"/>
              <a:t>Retention good…but too many lapse</a:t>
            </a:r>
          </a:p>
          <a:p>
            <a:pPr eaLnBrk="1" hangingPunct="1">
              <a:lnSpc>
                <a:spcPct val="90000"/>
              </a:lnSpc>
            </a:pPr>
            <a:r>
              <a:rPr lang="en-US" dirty="0"/>
              <a:t>Recruiting now more than ever</a:t>
            </a:r>
          </a:p>
          <a:p>
            <a:pPr lvl="1" eaLnBrk="1" hangingPunct="1">
              <a:lnSpc>
                <a:spcPct val="90000"/>
              </a:lnSpc>
            </a:pPr>
            <a:r>
              <a:rPr lang="en-US" dirty="0"/>
              <a:t>Removing barriers</a:t>
            </a:r>
          </a:p>
          <a:p>
            <a:pPr lvl="1" eaLnBrk="1" hangingPunct="1">
              <a:lnSpc>
                <a:spcPct val="90000"/>
              </a:lnSpc>
            </a:pPr>
            <a:r>
              <a:rPr lang="en-US" sz="2400" dirty="0"/>
              <a:t>Increasing value</a:t>
            </a:r>
          </a:p>
          <a:p>
            <a:endParaRPr lang="en-US" dirty="0"/>
          </a:p>
        </p:txBody>
      </p:sp>
      <p:sp>
        <p:nvSpPr>
          <p:cNvPr id="4" name="Slide Number Placeholder 3"/>
          <p:cNvSpPr>
            <a:spLocks noGrp="1"/>
          </p:cNvSpPr>
          <p:nvPr>
            <p:ph type="sldNum" sz="quarter" idx="10"/>
          </p:nvPr>
        </p:nvSpPr>
        <p:spPr/>
        <p:txBody>
          <a:bodyPr/>
          <a:lstStyle/>
          <a:p>
            <a:fld id="{EDAE4E91-B4ED-4B8E-8B26-22CD75774565}" type="slidenum">
              <a:rPr lang="en-US" smtClean="0"/>
              <a:pPr/>
              <a:t>2</a:t>
            </a:fld>
            <a:endParaRPr lang="en-US" dirty="0"/>
          </a:p>
        </p:txBody>
      </p:sp>
    </p:spTree>
    <p:extLst>
      <p:ext uri="{BB962C8B-B14F-4D97-AF65-F5344CB8AC3E}">
        <p14:creationId xmlns:p14="http://schemas.microsoft.com/office/powerpoint/2010/main" val="344899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487693C-60A8-4A04-A338-1EDC23EFFF98}" type="slidenum">
              <a:rPr lang="en-US" smtClean="0"/>
              <a:pPr>
                <a:defRPr/>
              </a:pPr>
              <a:t>30</a:t>
            </a:fld>
            <a:endParaRPr lang="en-US"/>
          </a:p>
        </p:txBody>
      </p:sp>
    </p:spTree>
    <p:extLst>
      <p:ext uri="{BB962C8B-B14F-4D97-AF65-F5344CB8AC3E}">
        <p14:creationId xmlns:p14="http://schemas.microsoft.com/office/powerpoint/2010/main" val="994454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078" y="4240084"/>
            <a:ext cx="5142244" cy="4303604"/>
          </a:xfrm>
        </p:spPr>
        <p:txBody>
          <a:bodyPr/>
          <a:lstStyle/>
          <a:p>
            <a:r>
              <a:rPr lang="en-US" dirty="0"/>
              <a:t>House bill provide a 1.8% military pay raise, which matches the average American’s raise. SASC supports Administrations 1.0% pay cap.</a:t>
            </a:r>
          </a:p>
          <a:p>
            <a:r>
              <a:rPr lang="en-US" dirty="0"/>
              <a:t>The good news is that both bills would block the proposals to means-test TRICARE fees, block any enrollment fee for TRICARE For Life or TRICARE standard, block any increase for TRICARE Prime above COLA, and blocks pharmacy increases.</a:t>
            </a:r>
          </a:p>
          <a:p>
            <a:r>
              <a:rPr lang="en-US" dirty="0"/>
              <a:t>Both bills would bar any BRAC consideration for FY14.</a:t>
            </a:r>
          </a:p>
          <a:p>
            <a:r>
              <a:rPr lang="en-US" dirty="0" smtClean="0"/>
              <a:t>Significant provisions are in both bills regarding sexual assault.  MOAA sent a letter to the Senate in support of the provisions within the SASC bill.</a:t>
            </a:r>
            <a:endParaRPr lang="en-US" dirty="0"/>
          </a:p>
          <a:p>
            <a:r>
              <a:rPr lang="en-US" dirty="0" smtClean="0"/>
              <a:t>Homeowner protections</a:t>
            </a:r>
            <a:r>
              <a:rPr lang="en-US" baseline="0" dirty="0" smtClean="0"/>
              <a:t>: allows pcs service members to refinance existing mortgage as if a resident of the former property. </a:t>
            </a:r>
            <a:endParaRPr lang="en-US" dirty="0"/>
          </a:p>
        </p:txBody>
      </p:sp>
      <p:sp>
        <p:nvSpPr>
          <p:cNvPr id="4" name="Slide Number Placeholder 3"/>
          <p:cNvSpPr>
            <a:spLocks noGrp="1"/>
          </p:cNvSpPr>
          <p:nvPr>
            <p:ph type="sldNum" sz="quarter" idx="10"/>
          </p:nvPr>
        </p:nvSpPr>
        <p:spPr/>
        <p:txBody>
          <a:bodyPr/>
          <a:lstStyle/>
          <a:p>
            <a:pPr>
              <a:defRPr/>
            </a:pPr>
            <a:fld id="{A487693C-60A8-4A04-A338-1EDC23EFFF98}" type="slidenum">
              <a:rPr lang="en-US" smtClean="0"/>
              <a:pPr>
                <a:defRPr/>
              </a:pPr>
              <a:t>31</a:t>
            </a:fld>
            <a:endParaRPr lang="en-US"/>
          </a:p>
        </p:txBody>
      </p:sp>
    </p:spTree>
    <p:extLst>
      <p:ext uri="{BB962C8B-B14F-4D97-AF65-F5344CB8AC3E}">
        <p14:creationId xmlns:p14="http://schemas.microsoft.com/office/powerpoint/2010/main" val="2135905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AC5049B-0563-44D7-A127-9218E7754460}" type="slidenum">
              <a:rPr lang="en-US" smtClean="0"/>
              <a:pPr/>
              <a:t>32</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995AB64-6173-4EF0-8248-57394DDFF36E}" type="slidenum">
              <a:rPr lang="en-US" smtClean="0"/>
              <a:pPr/>
              <a:t>33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lnSpc>
                <a:spcPct val="90000"/>
              </a:lnSpc>
              <a:spcAft>
                <a:spcPct val="20000"/>
              </a:spcAft>
            </a:pPr>
            <a:r>
              <a:rPr lang="en-US" b="1" dirty="0" smtClean="0">
                <a:cs typeface="Times New Roman" pitchFamily="18" charset="0"/>
              </a:rPr>
              <a:t>On initial blush, the line up for the commission raises concerns.  </a:t>
            </a:r>
            <a:r>
              <a:rPr lang="en-US" b="1" dirty="0" err="1" smtClean="0">
                <a:cs typeface="Times New Roman" pitchFamily="18" charset="0"/>
              </a:rPr>
              <a:t>Dov</a:t>
            </a:r>
            <a:r>
              <a:rPr lang="en-US" b="1" dirty="0" smtClean="0">
                <a:cs typeface="Times New Roman" pitchFamily="18" charset="0"/>
              </a:rPr>
              <a:t> </a:t>
            </a:r>
            <a:r>
              <a:rPr lang="en-US" b="1" dirty="0" err="1" smtClean="0">
                <a:cs typeface="Times New Roman" pitchFamily="18" charset="0"/>
              </a:rPr>
              <a:t>Zacheim</a:t>
            </a:r>
            <a:r>
              <a:rPr lang="en-US" b="1" dirty="0" smtClean="0">
                <a:cs typeface="Times New Roman" pitchFamily="18" charset="0"/>
              </a:rPr>
              <a:t> and former Senator Kerry have already shown their cards.  </a:t>
            </a:r>
          </a:p>
          <a:p>
            <a:pPr eaLnBrk="1" hangingPunct="1">
              <a:lnSpc>
                <a:spcPct val="90000"/>
              </a:lnSpc>
              <a:spcAft>
                <a:spcPct val="20000"/>
              </a:spcAft>
            </a:pPr>
            <a:r>
              <a:rPr lang="en-US" b="1" dirty="0" smtClean="0">
                <a:cs typeface="Times New Roman" pitchFamily="18" charset="0"/>
              </a:rPr>
              <a:t>Most others are unknowns to include Gen </a:t>
            </a:r>
            <a:r>
              <a:rPr lang="en-US" b="1" dirty="0" err="1" smtClean="0">
                <a:cs typeface="Times New Roman" pitchFamily="18" charset="0"/>
              </a:rPr>
              <a:t>Chiarelli</a:t>
            </a:r>
            <a:r>
              <a:rPr lang="en-US" b="1" dirty="0" smtClean="0">
                <a:cs typeface="Times New Roman" pitchFamily="18" charset="0"/>
              </a:rPr>
              <a:t> and ADM </a:t>
            </a:r>
            <a:r>
              <a:rPr lang="en-US" b="1" dirty="0" err="1" smtClean="0">
                <a:cs typeface="Times New Roman" pitchFamily="18" charset="0"/>
              </a:rPr>
              <a:t>Giambastiani</a:t>
            </a:r>
            <a:r>
              <a:rPr lang="en-US" b="1" dirty="0" smtClean="0">
                <a:cs typeface="Times New Roman" pitchFamily="18" charset="0"/>
              </a:rPr>
              <a:t>.  </a:t>
            </a:r>
          </a:p>
          <a:p>
            <a:pPr eaLnBrk="1" hangingPunct="1">
              <a:lnSpc>
                <a:spcPct val="90000"/>
              </a:lnSpc>
              <a:spcAft>
                <a:spcPct val="20000"/>
              </a:spcAft>
            </a:pPr>
            <a:r>
              <a:rPr lang="en-US" b="1" dirty="0" smtClean="0">
                <a:cs typeface="Times New Roman" pitchFamily="18" charset="0"/>
              </a:rPr>
              <a:t>One that we have worked with closely with is the former HASC-P professional staffer Mike Higgins – retired AF Lt Col and the go-to guy on the HASC staff  for concurrent receipt changes and pay raises over the past decade.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AC5049B-0563-44D7-A127-9218E7754460}" type="slidenum">
              <a:rPr lang="en-US" smtClean="0"/>
              <a:pPr/>
              <a:t>34</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AC5049B-0563-44D7-A127-9218E7754460}" type="slidenum">
              <a:rPr lang="en-US" smtClean="0"/>
              <a:pPr/>
              <a:t>35</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five</a:t>
            </a:r>
            <a:r>
              <a:rPr lang="en-US" baseline="0" dirty="0" smtClean="0"/>
              <a:t> year outlook is grim especially since the country is facing sequestration and will face even more to get the deficit under control.</a:t>
            </a:r>
          </a:p>
          <a:p>
            <a:endParaRPr lang="en-US" baseline="0" dirty="0" smtClean="0"/>
          </a:p>
          <a:p>
            <a:r>
              <a:rPr lang="en-US" baseline="0" dirty="0" smtClean="0"/>
              <a:t>Already, DoD has stated that military pay will be capped at 1% for 2014 and they plan to propose more Health Care fees in their budget submission. </a:t>
            </a:r>
          </a:p>
          <a:p>
            <a:endParaRPr lang="en-US" baseline="0" dirty="0" smtClean="0"/>
          </a:p>
          <a:p>
            <a:r>
              <a:rPr lang="en-US" baseline="0" dirty="0" smtClean="0"/>
              <a:t>What is guaranteed is all Americans will feel the pinch in some form or fashion.  </a:t>
            </a:r>
          </a:p>
          <a:p>
            <a:endParaRPr lang="en-US" baseline="0" dirty="0" smtClean="0"/>
          </a:p>
          <a:p>
            <a:r>
              <a:rPr lang="en-US" baseline="0" dirty="0" smtClean="0"/>
              <a:t>MOAA’s goal is to avoid disproportional sacrifice.</a:t>
            </a:r>
            <a:endParaRPr lang="en-US" dirty="0"/>
          </a:p>
        </p:txBody>
      </p:sp>
      <p:sp>
        <p:nvSpPr>
          <p:cNvPr id="4" name="Slide Number Placeholder 3"/>
          <p:cNvSpPr>
            <a:spLocks noGrp="1"/>
          </p:cNvSpPr>
          <p:nvPr>
            <p:ph type="sldNum" sz="quarter" idx="10"/>
          </p:nvPr>
        </p:nvSpPr>
        <p:spPr/>
        <p:txBody>
          <a:bodyPr/>
          <a:lstStyle/>
          <a:p>
            <a:fld id="{1CB7BF6D-6DD3-41F7-81D0-7DA4717EF028}" type="slidenum">
              <a:rPr lang="en-US" smtClean="0"/>
              <a:pPr/>
              <a:t>36</a:t>
            </a:fld>
            <a:endParaRPr lang="en-US"/>
          </a:p>
        </p:txBody>
      </p:sp>
    </p:spTree>
    <p:extLst>
      <p:ext uri="{BB962C8B-B14F-4D97-AF65-F5344CB8AC3E}">
        <p14:creationId xmlns:p14="http://schemas.microsoft.com/office/powerpoint/2010/main" val="314198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AE4E91-B4ED-4B8E-8B26-22CD75774565}" type="slidenum">
              <a:rPr lang="en-US" smtClean="0"/>
              <a:pPr/>
              <a:t>41</a:t>
            </a:fld>
            <a:endParaRPr lang="en-US" dirty="0"/>
          </a:p>
        </p:txBody>
      </p:sp>
    </p:spTree>
    <p:extLst>
      <p:ext uri="{BB962C8B-B14F-4D97-AF65-F5344CB8AC3E}">
        <p14:creationId xmlns:p14="http://schemas.microsoft.com/office/powerpoint/2010/main" val="3878170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A9D1B85-B59F-4099-B2C3-1D354E29EB96}" type="slidenum">
              <a:rPr lang="en-US" smtClean="0"/>
              <a:pPr/>
              <a:t>42</a:t>
            </a:fld>
            <a:endParaRPr lang="en-US" smtClean="0"/>
          </a:p>
        </p:txBody>
      </p:sp>
      <p:sp>
        <p:nvSpPr>
          <p:cNvPr id="45059" name="Rectangle 2"/>
          <p:cNvSpPr>
            <a:spLocks noGrp="1" noRot="1" noChangeAspect="1" noChangeArrowheads="1" noTextEdit="1"/>
          </p:cNvSpPr>
          <p:nvPr>
            <p:ph type="sldImg"/>
          </p:nvPr>
        </p:nvSpPr>
        <p:spPr>
          <a:xfrm>
            <a:off x="1208088" y="696913"/>
            <a:ext cx="4608512" cy="3455987"/>
          </a:xfrm>
          <a:ln/>
        </p:spPr>
      </p:sp>
      <p:sp>
        <p:nvSpPr>
          <p:cNvPr id="45060" name="Rectangle 3"/>
          <p:cNvSpPr>
            <a:spLocks noGrp="1" noChangeArrowheads="1"/>
          </p:cNvSpPr>
          <p:nvPr>
            <p:ph type="body" idx="1"/>
          </p:nvPr>
        </p:nvSpPr>
        <p:spPr>
          <a:xfrm>
            <a:off x="932474" y="4387772"/>
            <a:ext cx="5145454" cy="4155916"/>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538" eaLnBrk="0" hangingPunct="0">
              <a:defRPr sz="2400">
                <a:solidFill>
                  <a:schemeClr val="tx1"/>
                </a:solidFill>
                <a:latin typeface="Times" pitchFamily="18" charset="0"/>
              </a:defRPr>
            </a:lvl1pPr>
            <a:lvl2pPr marL="746486" indent="-287111" defTabSz="923538" eaLnBrk="0" hangingPunct="0">
              <a:defRPr sz="2400">
                <a:solidFill>
                  <a:schemeClr val="tx1"/>
                </a:solidFill>
                <a:latin typeface="Times" pitchFamily="18" charset="0"/>
              </a:defRPr>
            </a:lvl2pPr>
            <a:lvl3pPr marL="1148441" indent="-229688" defTabSz="923538" eaLnBrk="0" hangingPunct="0">
              <a:defRPr sz="2400">
                <a:solidFill>
                  <a:schemeClr val="tx1"/>
                </a:solidFill>
                <a:latin typeface="Times" pitchFamily="18" charset="0"/>
              </a:defRPr>
            </a:lvl3pPr>
            <a:lvl4pPr marL="1607817" indent="-229688" defTabSz="923538" eaLnBrk="0" hangingPunct="0">
              <a:defRPr sz="2400">
                <a:solidFill>
                  <a:schemeClr val="tx1"/>
                </a:solidFill>
                <a:latin typeface="Times" pitchFamily="18" charset="0"/>
              </a:defRPr>
            </a:lvl4pPr>
            <a:lvl5pPr marL="2067194" indent="-229688" defTabSz="923538" eaLnBrk="0" hangingPunct="0">
              <a:defRPr sz="2400">
                <a:solidFill>
                  <a:schemeClr val="tx1"/>
                </a:solidFill>
                <a:latin typeface="Times" pitchFamily="18" charset="0"/>
              </a:defRPr>
            </a:lvl5pPr>
            <a:lvl6pPr marL="2526571" indent="-229688" defTabSz="923538" eaLnBrk="0" fontAlgn="base" hangingPunct="0">
              <a:spcBef>
                <a:spcPct val="0"/>
              </a:spcBef>
              <a:spcAft>
                <a:spcPct val="0"/>
              </a:spcAft>
              <a:defRPr sz="2400">
                <a:solidFill>
                  <a:schemeClr val="tx1"/>
                </a:solidFill>
                <a:latin typeface="Times" pitchFamily="18" charset="0"/>
              </a:defRPr>
            </a:lvl6pPr>
            <a:lvl7pPr marL="2985947" indent="-229688" defTabSz="923538" eaLnBrk="0" fontAlgn="base" hangingPunct="0">
              <a:spcBef>
                <a:spcPct val="0"/>
              </a:spcBef>
              <a:spcAft>
                <a:spcPct val="0"/>
              </a:spcAft>
              <a:defRPr sz="2400">
                <a:solidFill>
                  <a:schemeClr val="tx1"/>
                </a:solidFill>
                <a:latin typeface="Times" pitchFamily="18" charset="0"/>
              </a:defRPr>
            </a:lvl7pPr>
            <a:lvl8pPr marL="3445323" indent="-229688" defTabSz="923538" eaLnBrk="0" fontAlgn="base" hangingPunct="0">
              <a:spcBef>
                <a:spcPct val="0"/>
              </a:spcBef>
              <a:spcAft>
                <a:spcPct val="0"/>
              </a:spcAft>
              <a:defRPr sz="2400">
                <a:solidFill>
                  <a:schemeClr val="tx1"/>
                </a:solidFill>
                <a:latin typeface="Times" pitchFamily="18" charset="0"/>
              </a:defRPr>
            </a:lvl8pPr>
            <a:lvl9pPr marL="3904699" indent="-229688" defTabSz="923538" eaLnBrk="0" fontAlgn="base" hangingPunct="0">
              <a:spcBef>
                <a:spcPct val="0"/>
              </a:spcBef>
              <a:spcAft>
                <a:spcPct val="0"/>
              </a:spcAft>
              <a:defRPr sz="2400">
                <a:solidFill>
                  <a:schemeClr val="tx1"/>
                </a:solidFill>
                <a:latin typeface="Times" pitchFamily="18" charset="0"/>
              </a:defRPr>
            </a:lvl9pPr>
          </a:lstStyle>
          <a:p>
            <a:fld id="{2945C1E9-26AE-4EA6-B5F2-35CF9ABF907C}" type="slidenum">
              <a:rPr lang="en-US" sz="1200"/>
              <a:pPr/>
              <a:t>3</a:t>
            </a:fld>
            <a:endParaRPr lang="en-US" sz="1200" dirty="0"/>
          </a:p>
        </p:txBody>
      </p:sp>
      <p:sp>
        <p:nvSpPr>
          <p:cNvPr id="43011" name="Rectangle 2"/>
          <p:cNvSpPr>
            <a:spLocks noGrp="1" noRot="1" noChangeAspect="1" noChangeArrowheads="1" noTextEdit="1"/>
          </p:cNvSpPr>
          <p:nvPr>
            <p:ph type="sldImg"/>
          </p:nvPr>
        </p:nvSpPr>
        <p:spPr>
          <a:xfrm>
            <a:off x="1195388" y="692150"/>
            <a:ext cx="4619625" cy="3463925"/>
          </a:xfrm>
          <a:ln/>
        </p:spPr>
      </p:sp>
      <p:sp>
        <p:nvSpPr>
          <p:cNvPr id="43012" name="Rectangle 3"/>
          <p:cNvSpPr>
            <a:spLocks noGrp="1" noChangeArrowheads="1"/>
          </p:cNvSpPr>
          <p:nvPr>
            <p:ph type="body" idx="1"/>
          </p:nvPr>
        </p:nvSpPr>
        <p:spPr>
          <a:xfrm>
            <a:off x="933975" y="4387455"/>
            <a:ext cx="5142455" cy="41568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538" eaLnBrk="0" hangingPunct="0">
              <a:defRPr sz="2400">
                <a:solidFill>
                  <a:schemeClr val="tx1"/>
                </a:solidFill>
                <a:latin typeface="Times" pitchFamily="18" charset="0"/>
              </a:defRPr>
            </a:lvl1pPr>
            <a:lvl2pPr marL="746486" indent="-287111" defTabSz="923538" eaLnBrk="0" hangingPunct="0">
              <a:defRPr sz="2400">
                <a:solidFill>
                  <a:schemeClr val="tx1"/>
                </a:solidFill>
                <a:latin typeface="Times" pitchFamily="18" charset="0"/>
              </a:defRPr>
            </a:lvl2pPr>
            <a:lvl3pPr marL="1148441" indent="-229688" defTabSz="923538" eaLnBrk="0" hangingPunct="0">
              <a:defRPr sz="2400">
                <a:solidFill>
                  <a:schemeClr val="tx1"/>
                </a:solidFill>
                <a:latin typeface="Times" pitchFamily="18" charset="0"/>
              </a:defRPr>
            </a:lvl3pPr>
            <a:lvl4pPr marL="1607817" indent="-229688" defTabSz="923538" eaLnBrk="0" hangingPunct="0">
              <a:defRPr sz="2400">
                <a:solidFill>
                  <a:schemeClr val="tx1"/>
                </a:solidFill>
                <a:latin typeface="Times" pitchFamily="18" charset="0"/>
              </a:defRPr>
            </a:lvl4pPr>
            <a:lvl5pPr marL="2067194" indent="-229688" defTabSz="923538" eaLnBrk="0" hangingPunct="0">
              <a:defRPr sz="2400">
                <a:solidFill>
                  <a:schemeClr val="tx1"/>
                </a:solidFill>
                <a:latin typeface="Times" pitchFamily="18" charset="0"/>
              </a:defRPr>
            </a:lvl5pPr>
            <a:lvl6pPr marL="2526571" indent="-229688" defTabSz="923538" eaLnBrk="0" fontAlgn="base" hangingPunct="0">
              <a:spcBef>
                <a:spcPct val="0"/>
              </a:spcBef>
              <a:spcAft>
                <a:spcPct val="0"/>
              </a:spcAft>
              <a:defRPr sz="2400">
                <a:solidFill>
                  <a:schemeClr val="tx1"/>
                </a:solidFill>
                <a:latin typeface="Times" pitchFamily="18" charset="0"/>
              </a:defRPr>
            </a:lvl6pPr>
            <a:lvl7pPr marL="2985947" indent="-229688" defTabSz="923538" eaLnBrk="0" fontAlgn="base" hangingPunct="0">
              <a:spcBef>
                <a:spcPct val="0"/>
              </a:spcBef>
              <a:spcAft>
                <a:spcPct val="0"/>
              </a:spcAft>
              <a:defRPr sz="2400">
                <a:solidFill>
                  <a:schemeClr val="tx1"/>
                </a:solidFill>
                <a:latin typeface="Times" pitchFamily="18" charset="0"/>
              </a:defRPr>
            </a:lvl7pPr>
            <a:lvl8pPr marL="3445323" indent="-229688" defTabSz="923538" eaLnBrk="0" fontAlgn="base" hangingPunct="0">
              <a:spcBef>
                <a:spcPct val="0"/>
              </a:spcBef>
              <a:spcAft>
                <a:spcPct val="0"/>
              </a:spcAft>
              <a:defRPr sz="2400">
                <a:solidFill>
                  <a:schemeClr val="tx1"/>
                </a:solidFill>
                <a:latin typeface="Times" pitchFamily="18" charset="0"/>
              </a:defRPr>
            </a:lvl8pPr>
            <a:lvl9pPr marL="3904699" indent="-229688" defTabSz="923538" eaLnBrk="0" fontAlgn="base" hangingPunct="0">
              <a:spcBef>
                <a:spcPct val="0"/>
              </a:spcBef>
              <a:spcAft>
                <a:spcPct val="0"/>
              </a:spcAft>
              <a:defRPr sz="2400">
                <a:solidFill>
                  <a:schemeClr val="tx1"/>
                </a:solidFill>
                <a:latin typeface="Times" pitchFamily="18" charset="0"/>
              </a:defRPr>
            </a:lvl9pPr>
          </a:lstStyle>
          <a:p>
            <a:fld id="{286ADECA-9E51-42CB-8CF6-3BC5C78FB6B2}" type="slidenum">
              <a:rPr lang="en-US" sz="1200"/>
              <a:pPr/>
              <a:t>4</a:t>
            </a:fld>
            <a:endParaRPr lang="en-US" sz="1200" dirty="0"/>
          </a:p>
        </p:txBody>
      </p:sp>
      <p:sp>
        <p:nvSpPr>
          <p:cNvPr id="44035" name="Rectangle 2"/>
          <p:cNvSpPr>
            <a:spLocks noGrp="1" noRot="1" noChangeAspect="1" noChangeArrowheads="1" noTextEdit="1"/>
          </p:cNvSpPr>
          <p:nvPr>
            <p:ph type="sldImg"/>
          </p:nvPr>
        </p:nvSpPr>
        <p:spPr>
          <a:xfrm>
            <a:off x="1195388" y="690563"/>
            <a:ext cx="4619625" cy="3463925"/>
          </a:xfrm>
          <a:ln/>
        </p:spPr>
      </p:sp>
      <p:sp>
        <p:nvSpPr>
          <p:cNvPr id="44036" name="Rectangle 3"/>
          <p:cNvSpPr>
            <a:spLocks noGrp="1" noChangeArrowheads="1"/>
          </p:cNvSpPr>
          <p:nvPr>
            <p:ph type="body" idx="1"/>
          </p:nvPr>
        </p:nvSpPr>
        <p:spPr>
          <a:xfrm>
            <a:off x="935576" y="4387455"/>
            <a:ext cx="5139251" cy="41568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b="1" dirty="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133" eaLnBrk="0" hangingPunct="0">
              <a:defRPr sz="2400">
                <a:solidFill>
                  <a:schemeClr val="tx1"/>
                </a:solidFill>
                <a:latin typeface="Times" pitchFamily="18" charset="0"/>
              </a:defRPr>
            </a:lvl1pPr>
            <a:lvl2pPr marL="746486" indent="-287111" defTabSz="925133" eaLnBrk="0" hangingPunct="0">
              <a:defRPr sz="2400">
                <a:solidFill>
                  <a:schemeClr val="tx1"/>
                </a:solidFill>
                <a:latin typeface="Times" pitchFamily="18" charset="0"/>
              </a:defRPr>
            </a:lvl2pPr>
            <a:lvl3pPr marL="1148441" indent="-229688" defTabSz="925133" eaLnBrk="0" hangingPunct="0">
              <a:defRPr sz="2400">
                <a:solidFill>
                  <a:schemeClr val="tx1"/>
                </a:solidFill>
                <a:latin typeface="Times" pitchFamily="18" charset="0"/>
              </a:defRPr>
            </a:lvl3pPr>
            <a:lvl4pPr marL="1607817" indent="-229688" defTabSz="925133" eaLnBrk="0" hangingPunct="0">
              <a:defRPr sz="2400">
                <a:solidFill>
                  <a:schemeClr val="tx1"/>
                </a:solidFill>
                <a:latin typeface="Times" pitchFamily="18" charset="0"/>
              </a:defRPr>
            </a:lvl4pPr>
            <a:lvl5pPr marL="2067194" indent="-229688" defTabSz="925133" eaLnBrk="0" hangingPunct="0">
              <a:defRPr sz="2400">
                <a:solidFill>
                  <a:schemeClr val="tx1"/>
                </a:solidFill>
                <a:latin typeface="Times" pitchFamily="18" charset="0"/>
              </a:defRPr>
            </a:lvl5pPr>
            <a:lvl6pPr marL="2526571" indent="-229688" defTabSz="925133" eaLnBrk="0" fontAlgn="base" hangingPunct="0">
              <a:spcBef>
                <a:spcPct val="0"/>
              </a:spcBef>
              <a:spcAft>
                <a:spcPct val="0"/>
              </a:spcAft>
              <a:defRPr sz="2400">
                <a:solidFill>
                  <a:schemeClr val="tx1"/>
                </a:solidFill>
                <a:latin typeface="Times" pitchFamily="18" charset="0"/>
              </a:defRPr>
            </a:lvl6pPr>
            <a:lvl7pPr marL="2985947" indent="-229688" defTabSz="925133" eaLnBrk="0" fontAlgn="base" hangingPunct="0">
              <a:spcBef>
                <a:spcPct val="0"/>
              </a:spcBef>
              <a:spcAft>
                <a:spcPct val="0"/>
              </a:spcAft>
              <a:defRPr sz="2400">
                <a:solidFill>
                  <a:schemeClr val="tx1"/>
                </a:solidFill>
                <a:latin typeface="Times" pitchFamily="18" charset="0"/>
              </a:defRPr>
            </a:lvl7pPr>
            <a:lvl8pPr marL="3445323" indent="-229688" defTabSz="925133" eaLnBrk="0" fontAlgn="base" hangingPunct="0">
              <a:spcBef>
                <a:spcPct val="0"/>
              </a:spcBef>
              <a:spcAft>
                <a:spcPct val="0"/>
              </a:spcAft>
              <a:defRPr sz="2400">
                <a:solidFill>
                  <a:schemeClr val="tx1"/>
                </a:solidFill>
                <a:latin typeface="Times" pitchFamily="18" charset="0"/>
              </a:defRPr>
            </a:lvl8pPr>
            <a:lvl9pPr marL="3904699" indent="-229688" defTabSz="925133" eaLnBrk="0" fontAlgn="base" hangingPunct="0">
              <a:spcBef>
                <a:spcPct val="0"/>
              </a:spcBef>
              <a:spcAft>
                <a:spcPct val="0"/>
              </a:spcAft>
              <a:defRPr sz="2400">
                <a:solidFill>
                  <a:schemeClr val="tx1"/>
                </a:solidFill>
                <a:latin typeface="Times" pitchFamily="18" charset="0"/>
              </a:defRPr>
            </a:lvl9pPr>
          </a:lstStyle>
          <a:p>
            <a:fld id="{04FCC032-B1A5-4BB5-95C4-302FD61AB939}" type="slidenum">
              <a:rPr lang="en-US" sz="1200"/>
              <a:pPr/>
              <a:t>6</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Simply put, we’ve had to adapt to remain strong. Our membership looks different, too. And you’ll hear more from Mike Jordan about how we’re about to make another significant change to take us forward – a new model of membership.</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270">
              <a:defRPr sz="2400">
                <a:solidFill>
                  <a:schemeClr val="tx1"/>
                </a:solidFill>
                <a:latin typeface="Times" pitchFamily="18" charset="0"/>
              </a:defRPr>
            </a:lvl1pPr>
            <a:lvl2pPr marL="750144" indent="-288517" defTabSz="931270">
              <a:defRPr sz="2400">
                <a:solidFill>
                  <a:schemeClr val="tx1"/>
                </a:solidFill>
                <a:latin typeface="Times" pitchFamily="18" charset="0"/>
              </a:defRPr>
            </a:lvl2pPr>
            <a:lvl3pPr marL="1154068" indent="-230813" defTabSz="931270">
              <a:defRPr sz="2400">
                <a:solidFill>
                  <a:schemeClr val="tx1"/>
                </a:solidFill>
                <a:latin typeface="Times" pitchFamily="18" charset="0"/>
              </a:defRPr>
            </a:lvl3pPr>
            <a:lvl4pPr marL="1615696" indent="-230813" defTabSz="931270">
              <a:defRPr sz="2400">
                <a:solidFill>
                  <a:schemeClr val="tx1"/>
                </a:solidFill>
                <a:latin typeface="Times" pitchFamily="18" charset="0"/>
              </a:defRPr>
            </a:lvl4pPr>
            <a:lvl5pPr marL="2077322" indent="-230813" defTabSz="931270">
              <a:defRPr sz="2400">
                <a:solidFill>
                  <a:schemeClr val="tx1"/>
                </a:solidFill>
                <a:latin typeface="Times" pitchFamily="18" charset="0"/>
              </a:defRPr>
            </a:lvl5pPr>
            <a:lvl6pPr marL="2538951" indent="-230813" defTabSz="931270" eaLnBrk="0" fontAlgn="base" hangingPunct="0">
              <a:spcBef>
                <a:spcPct val="0"/>
              </a:spcBef>
              <a:spcAft>
                <a:spcPct val="0"/>
              </a:spcAft>
              <a:defRPr sz="2400">
                <a:solidFill>
                  <a:schemeClr val="tx1"/>
                </a:solidFill>
                <a:latin typeface="Times" pitchFamily="18" charset="0"/>
              </a:defRPr>
            </a:lvl6pPr>
            <a:lvl7pPr marL="3000577" indent="-230813" defTabSz="931270" eaLnBrk="0" fontAlgn="base" hangingPunct="0">
              <a:spcBef>
                <a:spcPct val="0"/>
              </a:spcBef>
              <a:spcAft>
                <a:spcPct val="0"/>
              </a:spcAft>
              <a:defRPr sz="2400">
                <a:solidFill>
                  <a:schemeClr val="tx1"/>
                </a:solidFill>
                <a:latin typeface="Times" pitchFamily="18" charset="0"/>
              </a:defRPr>
            </a:lvl7pPr>
            <a:lvl8pPr marL="3462205" indent="-230813" defTabSz="931270" eaLnBrk="0" fontAlgn="base" hangingPunct="0">
              <a:spcBef>
                <a:spcPct val="0"/>
              </a:spcBef>
              <a:spcAft>
                <a:spcPct val="0"/>
              </a:spcAft>
              <a:defRPr sz="2400">
                <a:solidFill>
                  <a:schemeClr val="tx1"/>
                </a:solidFill>
                <a:latin typeface="Times" pitchFamily="18" charset="0"/>
              </a:defRPr>
            </a:lvl8pPr>
            <a:lvl9pPr marL="3923832" indent="-230813" defTabSz="931270" eaLnBrk="0" fontAlgn="base" hangingPunct="0">
              <a:spcBef>
                <a:spcPct val="0"/>
              </a:spcBef>
              <a:spcAft>
                <a:spcPct val="0"/>
              </a:spcAft>
              <a:defRPr sz="2400">
                <a:solidFill>
                  <a:schemeClr val="tx1"/>
                </a:solidFill>
                <a:latin typeface="Times" pitchFamily="18" charset="0"/>
              </a:defRPr>
            </a:lvl9pPr>
          </a:lstStyle>
          <a:p>
            <a:fld id="{75E6E4E4-EE35-4362-BF1C-53F696B40612}" type="slidenum">
              <a:rPr lang="en-US" sz="1200"/>
              <a:pPr/>
              <a:t>7</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F8083-725E-47E1-9CBF-53F79E45D3C3}"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689351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a:latin typeface="Arial" charset="0"/>
                <a:cs typeface="Arial" charset="0"/>
              </a:rPr>
              <a:t>So, here it is in very simple terms. There will be three distinct member value options, available to anyone and priced according to service delivered. Prospects can enter MOAA at any level, but we plan to put rules in place that will limit the length of time a member over age 35 can spend in the Basic category.  There will be multiple messages and various marketing approaches designed to reach specific, age-related audiences.</a:t>
            </a:r>
          </a:p>
          <a:p>
            <a:endParaRPr lang="en-US" sz="1400" dirty="0">
              <a:latin typeface="Arial" charset="0"/>
              <a:cs typeface="Arial" charset="0"/>
            </a:endParaRPr>
          </a:p>
          <a:p>
            <a:r>
              <a:rPr lang="en-US" sz="1400" dirty="0">
                <a:latin typeface="Arial" charset="0"/>
                <a:cs typeface="Arial" charset="0"/>
              </a:rPr>
              <a:t>We will serve members differently, across a continuum, according to their relevant characteristics .</a:t>
            </a:r>
          </a:p>
          <a:p>
            <a:endParaRPr lang="en-US" dirty="0" smtClean="0"/>
          </a:p>
          <a:p>
            <a:r>
              <a:rPr lang="en-US" dirty="0" smtClean="0"/>
              <a:t> </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517" eaLnBrk="0" hangingPunct="0">
              <a:defRPr sz="2400">
                <a:solidFill>
                  <a:schemeClr val="tx1"/>
                </a:solidFill>
                <a:latin typeface="Times" pitchFamily="18" charset="0"/>
              </a:defRPr>
            </a:lvl1pPr>
            <a:lvl2pPr marL="746469" indent="-287104" defTabSz="923517" eaLnBrk="0" hangingPunct="0">
              <a:defRPr sz="2400">
                <a:solidFill>
                  <a:schemeClr val="tx1"/>
                </a:solidFill>
                <a:latin typeface="Times" pitchFamily="18" charset="0"/>
              </a:defRPr>
            </a:lvl2pPr>
            <a:lvl3pPr marL="1148414" indent="-229682" defTabSz="923517" eaLnBrk="0" hangingPunct="0">
              <a:defRPr sz="2400">
                <a:solidFill>
                  <a:schemeClr val="tx1"/>
                </a:solidFill>
                <a:latin typeface="Times" pitchFamily="18" charset="0"/>
              </a:defRPr>
            </a:lvl3pPr>
            <a:lvl4pPr marL="1607779" indent="-229682" defTabSz="923517" eaLnBrk="0" hangingPunct="0">
              <a:defRPr sz="2400">
                <a:solidFill>
                  <a:schemeClr val="tx1"/>
                </a:solidFill>
                <a:latin typeface="Times" pitchFamily="18" charset="0"/>
              </a:defRPr>
            </a:lvl4pPr>
            <a:lvl5pPr marL="2067144" indent="-229682" defTabSz="923517" eaLnBrk="0" hangingPunct="0">
              <a:defRPr sz="2400">
                <a:solidFill>
                  <a:schemeClr val="tx1"/>
                </a:solidFill>
                <a:latin typeface="Times" pitchFamily="18" charset="0"/>
              </a:defRPr>
            </a:lvl5pPr>
            <a:lvl6pPr marL="2526510" indent="-229682" defTabSz="923517" eaLnBrk="0" fontAlgn="base" hangingPunct="0">
              <a:spcBef>
                <a:spcPct val="0"/>
              </a:spcBef>
              <a:spcAft>
                <a:spcPct val="0"/>
              </a:spcAft>
              <a:defRPr sz="2400">
                <a:solidFill>
                  <a:schemeClr val="tx1"/>
                </a:solidFill>
                <a:latin typeface="Times" pitchFamily="18" charset="0"/>
              </a:defRPr>
            </a:lvl6pPr>
            <a:lvl7pPr marL="2985875" indent="-229682" defTabSz="923517" eaLnBrk="0" fontAlgn="base" hangingPunct="0">
              <a:spcBef>
                <a:spcPct val="0"/>
              </a:spcBef>
              <a:spcAft>
                <a:spcPct val="0"/>
              </a:spcAft>
              <a:defRPr sz="2400">
                <a:solidFill>
                  <a:schemeClr val="tx1"/>
                </a:solidFill>
                <a:latin typeface="Times" pitchFamily="18" charset="0"/>
              </a:defRPr>
            </a:lvl7pPr>
            <a:lvl8pPr marL="3445240" indent="-229682" defTabSz="923517" eaLnBrk="0" fontAlgn="base" hangingPunct="0">
              <a:spcBef>
                <a:spcPct val="0"/>
              </a:spcBef>
              <a:spcAft>
                <a:spcPct val="0"/>
              </a:spcAft>
              <a:defRPr sz="2400">
                <a:solidFill>
                  <a:schemeClr val="tx1"/>
                </a:solidFill>
                <a:latin typeface="Times" pitchFamily="18" charset="0"/>
              </a:defRPr>
            </a:lvl8pPr>
            <a:lvl9pPr marL="3904605" indent="-229682" defTabSz="923517" eaLnBrk="0" fontAlgn="base" hangingPunct="0">
              <a:spcBef>
                <a:spcPct val="0"/>
              </a:spcBef>
              <a:spcAft>
                <a:spcPct val="0"/>
              </a:spcAft>
              <a:defRPr sz="2400">
                <a:solidFill>
                  <a:schemeClr val="tx1"/>
                </a:solidFill>
                <a:latin typeface="Times" pitchFamily="18" charset="0"/>
              </a:defRPr>
            </a:lvl9pPr>
          </a:lstStyle>
          <a:p>
            <a:fld id="{990761DD-A6C6-4103-A80E-654466AFE66A}" type="slidenum">
              <a:rPr lang="en-US" sz="1200"/>
              <a:pPr/>
              <a:t>14</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517" eaLnBrk="0" hangingPunct="0">
              <a:defRPr sz="2400">
                <a:solidFill>
                  <a:schemeClr val="tx1"/>
                </a:solidFill>
                <a:latin typeface="Times" pitchFamily="18" charset="0"/>
              </a:defRPr>
            </a:lvl1pPr>
            <a:lvl2pPr marL="746469" indent="-287104" defTabSz="923517" eaLnBrk="0" hangingPunct="0">
              <a:defRPr sz="2400">
                <a:solidFill>
                  <a:schemeClr val="tx1"/>
                </a:solidFill>
                <a:latin typeface="Times" pitchFamily="18" charset="0"/>
              </a:defRPr>
            </a:lvl2pPr>
            <a:lvl3pPr marL="1148414" indent="-229682" defTabSz="923517" eaLnBrk="0" hangingPunct="0">
              <a:defRPr sz="2400">
                <a:solidFill>
                  <a:schemeClr val="tx1"/>
                </a:solidFill>
                <a:latin typeface="Times" pitchFamily="18" charset="0"/>
              </a:defRPr>
            </a:lvl3pPr>
            <a:lvl4pPr marL="1607779" indent="-229682" defTabSz="923517" eaLnBrk="0" hangingPunct="0">
              <a:defRPr sz="2400">
                <a:solidFill>
                  <a:schemeClr val="tx1"/>
                </a:solidFill>
                <a:latin typeface="Times" pitchFamily="18" charset="0"/>
              </a:defRPr>
            </a:lvl4pPr>
            <a:lvl5pPr marL="2067144" indent="-229682" defTabSz="923517" eaLnBrk="0" hangingPunct="0">
              <a:defRPr sz="2400">
                <a:solidFill>
                  <a:schemeClr val="tx1"/>
                </a:solidFill>
                <a:latin typeface="Times" pitchFamily="18" charset="0"/>
              </a:defRPr>
            </a:lvl5pPr>
            <a:lvl6pPr marL="2526510" indent="-229682" defTabSz="923517" eaLnBrk="0" fontAlgn="base" hangingPunct="0">
              <a:spcBef>
                <a:spcPct val="0"/>
              </a:spcBef>
              <a:spcAft>
                <a:spcPct val="0"/>
              </a:spcAft>
              <a:defRPr sz="2400">
                <a:solidFill>
                  <a:schemeClr val="tx1"/>
                </a:solidFill>
                <a:latin typeface="Times" pitchFamily="18" charset="0"/>
              </a:defRPr>
            </a:lvl6pPr>
            <a:lvl7pPr marL="2985875" indent="-229682" defTabSz="923517" eaLnBrk="0" fontAlgn="base" hangingPunct="0">
              <a:spcBef>
                <a:spcPct val="0"/>
              </a:spcBef>
              <a:spcAft>
                <a:spcPct val="0"/>
              </a:spcAft>
              <a:defRPr sz="2400">
                <a:solidFill>
                  <a:schemeClr val="tx1"/>
                </a:solidFill>
                <a:latin typeface="Times" pitchFamily="18" charset="0"/>
              </a:defRPr>
            </a:lvl7pPr>
            <a:lvl8pPr marL="3445240" indent="-229682" defTabSz="923517" eaLnBrk="0" fontAlgn="base" hangingPunct="0">
              <a:spcBef>
                <a:spcPct val="0"/>
              </a:spcBef>
              <a:spcAft>
                <a:spcPct val="0"/>
              </a:spcAft>
              <a:defRPr sz="2400">
                <a:solidFill>
                  <a:schemeClr val="tx1"/>
                </a:solidFill>
                <a:latin typeface="Times" pitchFamily="18" charset="0"/>
              </a:defRPr>
            </a:lvl8pPr>
            <a:lvl9pPr marL="3904605" indent="-229682" defTabSz="923517" eaLnBrk="0" fontAlgn="base" hangingPunct="0">
              <a:spcBef>
                <a:spcPct val="0"/>
              </a:spcBef>
              <a:spcAft>
                <a:spcPct val="0"/>
              </a:spcAft>
              <a:defRPr sz="2400">
                <a:solidFill>
                  <a:schemeClr val="tx1"/>
                </a:solidFill>
                <a:latin typeface="Times" pitchFamily="18" charset="0"/>
              </a:defRPr>
            </a:lvl9pPr>
          </a:lstStyle>
          <a:p>
            <a:fld id="{FF55FB33-E687-49A4-BAC7-97C745AE1D68}" type="slidenum">
              <a:rPr lang="en-US" sz="1200"/>
              <a:pPr/>
              <a:t>15</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ctrTitle"/>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41988" name="Rectangle 4"/>
          <p:cNvSpPr>
            <a:spLocks noGrp="1" noChangeArrowheads="1"/>
          </p:cNvSpPr>
          <p:nvPr>
            <p:ph type="subTitle" idx="1"/>
          </p:nvPr>
        </p:nvSpPr>
        <p:spPr>
          <a:xfrm>
            <a:off x="1371600" y="3581400"/>
            <a:ext cx="6400800" cy="20574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AA2098BF-F965-4516-9B97-B42466A6BF54}" type="slidenum">
              <a:rPr lang="en-US"/>
              <a:pPr>
                <a:defRPr/>
              </a:pPr>
              <a:t>‹#›</a:t>
            </a:fld>
            <a:endParaRPr lang="en-US" dirty="0"/>
          </a:p>
        </p:txBody>
      </p:sp>
    </p:spTree>
    <p:extLst>
      <p:ext uri="{BB962C8B-B14F-4D97-AF65-F5344CB8AC3E}">
        <p14:creationId xmlns:p14="http://schemas.microsoft.com/office/powerpoint/2010/main" val="2094491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9A9A23D3-E41E-47F2-8774-EE417F4D3D25}" type="slidenum">
              <a:rPr lang="en-US"/>
              <a:pPr>
                <a:defRPr/>
              </a:pPr>
              <a:t>‹#›</a:t>
            </a:fld>
            <a:endParaRPr lang="en-US" dirty="0"/>
          </a:p>
        </p:txBody>
      </p:sp>
    </p:spTree>
    <p:extLst>
      <p:ext uri="{BB962C8B-B14F-4D97-AF65-F5344CB8AC3E}">
        <p14:creationId xmlns:p14="http://schemas.microsoft.com/office/powerpoint/2010/main" val="354888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B70E7AC-9F3C-431E-B909-BB03CDD9ED90}" type="slidenum">
              <a:rPr lang="en-US"/>
              <a:pPr>
                <a:defRPr/>
              </a:pPr>
              <a:t>‹#›</a:t>
            </a:fld>
            <a:endParaRPr lang="en-US" dirty="0"/>
          </a:p>
        </p:txBody>
      </p:sp>
    </p:spTree>
    <p:extLst>
      <p:ext uri="{BB962C8B-B14F-4D97-AF65-F5344CB8AC3E}">
        <p14:creationId xmlns:p14="http://schemas.microsoft.com/office/powerpoint/2010/main" val="387138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219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495800"/>
          </a:xfrm>
        </p:spPr>
        <p:txBody>
          <a:bodyPr/>
          <a:lstStyle/>
          <a:p>
            <a:pPr lvl="0"/>
            <a:r>
              <a:rPr lang="en-US" noProof="0" dirty="0" smtClean="0"/>
              <a:t>Click icon to add chart</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BF3155C3-F86F-429E-93F8-5D9994E810E5}" type="slidenum">
              <a:rPr lang="en-US"/>
              <a:pPr>
                <a:defRPr/>
              </a:pPr>
              <a:t>‹#›</a:t>
            </a:fld>
            <a:endParaRPr lang="en-US" dirty="0"/>
          </a:p>
        </p:txBody>
      </p:sp>
    </p:spTree>
    <p:extLst>
      <p:ext uri="{BB962C8B-B14F-4D97-AF65-F5344CB8AC3E}">
        <p14:creationId xmlns:p14="http://schemas.microsoft.com/office/powerpoint/2010/main" val="2902522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2192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495800"/>
          </a:xfrm>
        </p:spPr>
        <p:txBody>
          <a:bodyPr/>
          <a:lstStyle/>
          <a:p>
            <a:pPr lvl="0"/>
            <a:r>
              <a:rPr lang="en-US" noProof="0" dirty="0" smtClean="0"/>
              <a:t>Click icon to add chart</a:t>
            </a:r>
          </a:p>
        </p:txBody>
      </p:sp>
      <p:sp>
        <p:nvSpPr>
          <p:cNvPr id="4" name="Text Placeholder 3"/>
          <p:cNvSpPr>
            <a:spLocks noGrp="1"/>
          </p:cNvSpPr>
          <p:nvPr>
            <p:ph type="body" sz="half" idx="2"/>
          </p:nvPr>
        </p:nvSpPr>
        <p:spPr>
          <a:xfrm>
            <a:off x="4648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9B77F831-9E8A-4875-AB5C-1CB5706CEE62}" type="slidenum">
              <a:rPr lang="en-US"/>
              <a:pPr>
                <a:defRPr/>
              </a:pPr>
              <a:t>‹#›</a:t>
            </a:fld>
            <a:endParaRPr lang="en-US" dirty="0"/>
          </a:p>
        </p:txBody>
      </p:sp>
    </p:spTree>
    <p:extLst>
      <p:ext uri="{BB962C8B-B14F-4D97-AF65-F5344CB8AC3E}">
        <p14:creationId xmlns:p14="http://schemas.microsoft.com/office/powerpoint/2010/main" val="3227860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219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600200"/>
            <a:ext cx="7772400" cy="4495800"/>
          </a:xfrm>
        </p:spPr>
        <p:txBody>
          <a:bodyPr/>
          <a:lstStyle/>
          <a:p>
            <a:pPr lvl="0"/>
            <a:r>
              <a:rPr lang="en-US" noProof="0" dirty="0" smtClean="0"/>
              <a:t>Click icon to add SmartArt graphic</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B1732F82-6FE9-4898-893E-929C47D0E5C1}" type="slidenum">
              <a:rPr lang="en-US"/>
              <a:pPr>
                <a:defRPr/>
              </a:pPr>
              <a:t>‹#›</a:t>
            </a:fld>
            <a:endParaRPr lang="en-US" dirty="0"/>
          </a:p>
        </p:txBody>
      </p:sp>
    </p:spTree>
    <p:extLst>
      <p:ext uri="{BB962C8B-B14F-4D97-AF65-F5344CB8AC3E}">
        <p14:creationId xmlns:p14="http://schemas.microsoft.com/office/powerpoint/2010/main" val="424265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495800"/>
          </a:xfrm>
        </p:spPr>
        <p:txBody>
          <a:bodyPr/>
          <a:lstStyle/>
          <a:p>
            <a:pPr lvl="0"/>
            <a:r>
              <a:rPr lang="en-US" noProof="0" dirty="0" smtClean="0"/>
              <a:t>Click icon to add chart</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C8AA0198-C48A-4944-8260-78CBD8B56609}" type="slidenum">
              <a:rPr lang="en-US"/>
              <a:pPr>
                <a:defRPr/>
              </a:pPr>
              <a:t>‹#›</a:t>
            </a:fld>
            <a:endParaRPr lang="en-US" dirty="0"/>
          </a:p>
        </p:txBody>
      </p:sp>
    </p:spTree>
    <p:extLst>
      <p:ext uri="{BB962C8B-B14F-4D97-AF65-F5344CB8AC3E}">
        <p14:creationId xmlns:p14="http://schemas.microsoft.com/office/powerpoint/2010/main" val="311484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4800"/>
            <a:ext cx="7772400" cy="1219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9243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2AA51E9E-0AFC-4881-87CF-9FE2167EFE1E}" type="slidenum">
              <a:rPr lang="en-US"/>
              <a:pPr>
                <a:defRPr/>
              </a:pPr>
              <a:t>‹#›</a:t>
            </a:fld>
            <a:endParaRPr lang="en-US" dirty="0"/>
          </a:p>
        </p:txBody>
      </p:sp>
    </p:spTree>
    <p:extLst>
      <p:ext uri="{BB962C8B-B14F-4D97-AF65-F5344CB8AC3E}">
        <p14:creationId xmlns:p14="http://schemas.microsoft.com/office/powerpoint/2010/main" val="1168818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93724139-8228-4C02-BD4C-1EC12E87F742}" type="slidenum">
              <a:rPr lang="en-US"/>
              <a:pPr>
                <a:defRPr/>
              </a:pPr>
              <a:t>‹#›</a:t>
            </a:fld>
            <a:endParaRPr lang="en-US" dirty="0"/>
          </a:p>
        </p:txBody>
      </p:sp>
    </p:spTree>
    <p:extLst>
      <p:ext uri="{BB962C8B-B14F-4D97-AF65-F5344CB8AC3E}">
        <p14:creationId xmlns:p14="http://schemas.microsoft.com/office/powerpoint/2010/main" val="3911174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1C37379A-3A6F-4D09-B302-517E0680E86F}" type="slidenum">
              <a:rPr lang="en-US"/>
              <a:pPr>
                <a:defRPr/>
              </a:pPr>
              <a:t>‹#›</a:t>
            </a:fld>
            <a:endParaRPr lang="en-US" dirty="0"/>
          </a:p>
        </p:txBody>
      </p:sp>
    </p:spTree>
    <p:extLst>
      <p:ext uri="{BB962C8B-B14F-4D97-AF65-F5344CB8AC3E}">
        <p14:creationId xmlns:p14="http://schemas.microsoft.com/office/powerpoint/2010/main" val="64500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93B4643D-B828-4175-81DF-31BBC160B830}" type="slidenum">
              <a:rPr lang="en-US"/>
              <a:pPr>
                <a:defRPr/>
              </a:pPr>
              <a:t>‹#›</a:t>
            </a:fld>
            <a:endParaRPr lang="en-US" dirty="0"/>
          </a:p>
        </p:txBody>
      </p:sp>
    </p:spTree>
    <p:extLst>
      <p:ext uri="{BB962C8B-B14F-4D97-AF65-F5344CB8AC3E}">
        <p14:creationId xmlns:p14="http://schemas.microsoft.com/office/powerpoint/2010/main" val="301793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DE2D1173-B8D8-449D-BA52-8DCFC987DC61}" type="slidenum">
              <a:rPr lang="en-US"/>
              <a:pPr>
                <a:defRPr/>
              </a:pPr>
              <a:t>‹#›</a:t>
            </a:fld>
            <a:endParaRPr lang="en-US" dirty="0"/>
          </a:p>
        </p:txBody>
      </p:sp>
    </p:spTree>
    <p:extLst>
      <p:ext uri="{BB962C8B-B14F-4D97-AF65-F5344CB8AC3E}">
        <p14:creationId xmlns:p14="http://schemas.microsoft.com/office/powerpoint/2010/main" val="180552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559D2243-1E97-4025-94D1-5C7E95C69771}" type="slidenum">
              <a:rPr lang="en-US"/>
              <a:pPr>
                <a:defRPr/>
              </a:pPr>
              <a:t>‹#›</a:t>
            </a:fld>
            <a:endParaRPr lang="en-US" dirty="0"/>
          </a:p>
        </p:txBody>
      </p:sp>
    </p:spTree>
    <p:extLst>
      <p:ext uri="{BB962C8B-B14F-4D97-AF65-F5344CB8AC3E}">
        <p14:creationId xmlns:p14="http://schemas.microsoft.com/office/powerpoint/2010/main" val="75117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037A186D-2381-45D0-8369-31528415E9F2}" type="slidenum">
              <a:rPr lang="en-US"/>
              <a:pPr>
                <a:defRPr/>
              </a:pPr>
              <a:t>‹#›</a:t>
            </a:fld>
            <a:endParaRPr lang="en-US" dirty="0"/>
          </a:p>
        </p:txBody>
      </p:sp>
    </p:spTree>
    <p:extLst>
      <p:ext uri="{BB962C8B-B14F-4D97-AF65-F5344CB8AC3E}">
        <p14:creationId xmlns:p14="http://schemas.microsoft.com/office/powerpoint/2010/main" val="54476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5DCFD537-50D6-4CB8-9603-E32BCD2D7C2A}" type="slidenum">
              <a:rPr lang="en-US"/>
              <a:pPr>
                <a:defRPr/>
              </a:pPr>
              <a:t>‹#›</a:t>
            </a:fld>
            <a:endParaRPr lang="en-US" dirty="0"/>
          </a:p>
        </p:txBody>
      </p:sp>
    </p:spTree>
    <p:extLst>
      <p:ext uri="{BB962C8B-B14F-4D97-AF65-F5344CB8AC3E}">
        <p14:creationId xmlns:p14="http://schemas.microsoft.com/office/powerpoint/2010/main" val="185233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3FACF04C-4625-4F35-AEE5-0D2E469609D0}" type="slidenum">
              <a:rPr lang="en-US"/>
              <a:pPr>
                <a:defRPr/>
              </a:pPr>
              <a:t>‹#›</a:t>
            </a:fld>
            <a:endParaRPr lang="en-US" dirty="0"/>
          </a:p>
        </p:txBody>
      </p:sp>
    </p:spTree>
    <p:extLst>
      <p:ext uri="{BB962C8B-B14F-4D97-AF65-F5344CB8AC3E}">
        <p14:creationId xmlns:p14="http://schemas.microsoft.com/office/powerpoint/2010/main" val="157978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9FE881DA-1535-4B7E-8579-096F1500AF9A}" type="slidenum">
              <a:rPr lang="en-US"/>
              <a:pPr>
                <a:defRPr/>
              </a:pPr>
              <a:t>‹#›</a:t>
            </a:fld>
            <a:endParaRPr lang="en-US" dirty="0"/>
          </a:p>
        </p:txBody>
      </p:sp>
    </p:spTree>
    <p:extLst>
      <p:ext uri="{BB962C8B-B14F-4D97-AF65-F5344CB8AC3E}">
        <p14:creationId xmlns:p14="http://schemas.microsoft.com/office/powerpoint/2010/main" val="419947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8A56EF44-1AFC-4A1A-9B40-FCF3E0A80F9B}" type="slidenum">
              <a:rPr lang="en-US"/>
              <a:pPr>
                <a:defRPr/>
              </a:pPr>
              <a:t>‹#›</a:t>
            </a:fld>
            <a:endParaRPr lang="en-US" dirty="0"/>
          </a:p>
        </p:txBody>
      </p:sp>
    </p:spTree>
    <p:extLst>
      <p:ext uri="{BB962C8B-B14F-4D97-AF65-F5344CB8AC3E}">
        <p14:creationId xmlns:p14="http://schemas.microsoft.com/office/powerpoint/2010/main" val="348908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85800" y="3048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defRPr>
            </a:lvl1pPr>
          </a:lstStyle>
          <a:p>
            <a:pPr>
              <a:defRPr/>
            </a:pPr>
            <a:endParaRPr lang="en-US" dirty="0"/>
          </a:p>
        </p:txBody>
      </p:sp>
      <p:sp>
        <p:nvSpPr>
          <p:cNvPr id="4096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pitchFamily="18" charset="0"/>
              </a:defRPr>
            </a:lvl1pPr>
          </a:lstStyle>
          <a:p>
            <a:pPr>
              <a:defRPr/>
            </a:pPr>
            <a:endParaRPr lang="en-US" dirty="0"/>
          </a:p>
        </p:txBody>
      </p:sp>
      <p:sp>
        <p:nvSpPr>
          <p:cNvPr id="4096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pitchFamily="18" charset="0"/>
              </a:defRPr>
            </a:lvl1pPr>
          </a:lstStyle>
          <a:p>
            <a:pPr>
              <a:defRPr/>
            </a:pPr>
            <a:fld id="{1A8CAEEE-5007-45F1-9DE8-7D9129C77F7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37"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 id="2147484236" r:id="rId18"/>
  </p:sldLayoutIdLst>
  <p:txStyles>
    <p:titleStyle>
      <a:lvl1pPr algn="l" rtl="0" eaLnBrk="0" fontAlgn="base" hangingPunct="0">
        <a:spcBef>
          <a:spcPct val="0"/>
        </a:spcBef>
        <a:spcAft>
          <a:spcPct val="0"/>
        </a:spcAft>
        <a:defRPr sz="4000" b="1">
          <a:solidFill>
            <a:srgbClr val="003366"/>
          </a:solidFill>
          <a:latin typeface="+mj-lt"/>
          <a:ea typeface="+mj-ea"/>
          <a:cs typeface="+mj-cs"/>
        </a:defRPr>
      </a:lvl1pPr>
      <a:lvl2pPr algn="l" rtl="0" eaLnBrk="0" fontAlgn="base" hangingPunct="0">
        <a:spcBef>
          <a:spcPct val="0"/>
        </a:spcBef>
        <a:spcAft>
          <a:spcPct val="0"/>
        </a:spcAft>
        <a:defRPr sz="4000" b="1">
          <a:solidFill>
            <a:srgbClr val="003366"/>
          </a:solidFill>
          <a:latin typeface="Verdana" pitchFamily="34" charset="0"/>
        </a:defRPr>
      </a:lvl2pPr>
      <a:lvl3pPr algn="l" rtl="0" eaLnBrk="0" fontAlgn="base" hangingPunct="0">
        <a:spcBef>
          <a:spcPct val="0"/>
        </a:spcBef>
        <a:spcAft>
          <a:spcPct val="0"/>
        </a:spcAft>
        <a:defRPr sz="4000" b="1">
          <a:solidFill>
            <a:srgbClr val="003366"/>
          </a:solidFill>
          <a:latin typeface="Verdana" pitchFamily="34" charset="0"/>
        </a:defRPr>
      </a:lvl3pPr>
      <a:lvl4pPr algn="l" rtl="0" eaLnBrk="0" fontAlgn="base" hangingPunct="0">
        <a:spcBef>
          <a:spcPct val="0"/>
        </a:spcBef>
        <a:spcAft>
          <a:spcPct val="0"/>
        </a:spcAft>
        <a:defRPr sz="4000" b="1">
          <a:solidFill>
            <a:srgbClr val="003366"/>
          </a:solidFill>
          <a:latin typeface="Verdana" pitchFamily="34" charset="0"/>
        </a:defRPr>
      </a:lvl4pPr>
      <a:lvl5pPr algn="l" rtl="0" eaLnBrk="0" fontAlgn="base" hangingPunct="0">
        <a:spcBef>
          <a:spcPct val="0"/>
        </a:spcBef>
        <a:spcAft>
          <a:spcPct val="0"/>
        </a:spcAft>
        <a:defRPr sz="4000" b="1">
          <a:solidFill>
            <a:srgbClr val="003366"/>
          </a:solidFill>
          <a:latin typeface="Verdana" pitchFamily="34" charset="0"/>
        </a:defRPr>
      </a:lvl5pPr>
      <a:lvl6pPr marL="457200" algn="l" rtl="0" eaLnBrk="1" fontAlgn="base" hangingPunct="1">
        <a:spcBef>
          <a:spcPct val="0"/>
        </a:spcBef>
        <a:spcAft>
          <a:spcPct val="0"/>
        </a:spcAft>
        <a:defRPr sz="4000" b="1">
          <a:solidFill>
            <a:srgbClr val="003366"/>
          </a:solidFill>
          <a:latin typeface="Verdana" pitchFamily="34" charset="0"/>
        </a:defRPr>
      </a:lvl6pPr>
      <a:lvl7pPr marL="914400" algn="l" rtl="0" eaLnBrk="1" fontAlgn="base" hangingPunct="1">
        <a:spcBef>
          <a:spcPct val="0"/>
        </a:spcBef>
        <a:spcAft>
          <a:spcPct val="0"/>
        </a:spcAft>
        <a:defRPr sz="4000" b="1">
          <a:solidFill>
            <a:srgbClr val="003366"/>
          </a:solidFill>
          <a:latin typeface="Verdana" pitchFamily="34" charset="0"/>
        </a:defRPr>
      </a:lvl7pPr>
      <a:lvl8pPr marL="1371600" algn="l" rtl="0" eaLnBrk="1" fontAlgn="base" hangingPunct="1">
        <a:spcBef>
          <a:spcPct val="0"/>
        </a:spcBef>
        <a:spcAft>
          <a:spcPct val="0"/>
        </a:spcAft>
        <a:defRPr sz="4000" b="1">
          <a:solidFill>
            <a:srgbClr val="003366"/>
          </a:solidFill>
          <a:latin typeface="Verdana" pitchFamily="34" charset="0"/>
        </a:defRPr>
      </a:lvl8pPr>
      <a:lvl9pPr marL="1828800" algn="l" rtl="0" eaLnBrk="1" fontAlgn="base" hangingPunct="1">
        <a:spcBef>
          <a:spcPct val="0"/>
        </a:spcBef>
        <a:spcAft>
          <a:spcPct val="0"/>
        </a:spcAft>
        <a:defRPr sz="4000" b="1">
          <a:solidFill>
            <a:srgbClr val="003366"/>
          </a:solidFill>
          <a:latin typeface="Verdana" pitchFamily="34" charset="0"/>
        </a:defRPr>
      </a:lvl9pPr>
    </p:titleStyle>
    <p:bodyStyle>
      <a:lvl1pPr marL="342900" indent="-342900" algn="l" rtl="0" eaLnBrk="0" fontAlgn="base" hangingPunct="0">
        <a:spcBef>
          <a:spcPct val="20000"/>
        </a:spcBef>
        <a:spcAft>
          <a:spcPct val="0"/>
        </a:spcAft>
        <a:buClr>
          <a:srgbClr val="003366"/>
        </a:buClr>
        <a:buFont typeface="Wingdings" pitchFamily="2" charset="2"/>
        <a:buChar char="§"/>
        <a:defRPr sz="3600">
          <a:solidFill>
            <a:srgbClr val="003366"/>
          </a:solidFill>
          <a:latin typeface="+mn-lt"/>
          <a:ea typeface="+mn-ea"/>
          <a:cs typeface="+mn-cs"/>
        </a:defRPr>
      </a:lvl1pPr>
      <a:lvl2pPr marL="742950" indent="-285750" algn="l" rtl="0" eaLnBrk="0" fontAlgn="base" hangingPunct="0">
        <a:spcBef>
          <a:spcPct val="20000"/>
        </a:spcBef>
        <a:spcAft>
          <a:spcPct val="0"/>
        </a:spcAft>
        <a:buClr>
          <a:srgbClr val="003366"/>
        </a:buClr>
        <a:buFont typeface="Wingdings" pitchFamily="2" charset="2"/>
        <a:buChar char="§"/>
        <a:defRPr sz="3200">
          <a:solidFill>
            <a:srgbClr val="003366"/>
          </a:solidFill>
          <a:latin typeface="+mn-lt"/>
        </a:defRPr>
      </a:lvl2pPr>
      <a:lvl3pPr marL="1143000" indent="-228600" algn="l" rtl="0" eaLnBrk="0" fontAlgn="base" hangingPunct="0">
        <a:spcBef>
          <a:spcPct val="20000"/>
        </a:spcBef>
        <a:spcAft>
          <a:spcPct val="0"/>
        </a:spcAft>
        <a:buClr>
          <a:srgbClr val="003366"/>
        </a:buClr>
        <a:buFont typeface="Wingdings" pitchFamily="2" charset="2"/>
        <a:buChar char="§"/>
        <a:defRPr sz="3200">
          <a:solidFill>
            <a:srgbClr val="003366"/>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pitchFamily="18" charset="0"/>
        </a:defRPr>
      </a:lvl4pPr>
      <a:lvl5pPr marL="2057400" indent="-228600" algn="l" rtl="0" eaLnBrk="0" fontAlgn="base" hangingPunct="0">
        <a:spcBef>
          <a:spcPct val="20000"/>
        </a:spcBef>
        <a:spcAft>
          <a:spcPct val="0"/>
        </a:spcAft>
        <a:buChar char="»"/>
        <a:defRPr sz="2000">
          <a:solidFill>
            <a:schemeClr val="tx1"/>
          </a:solidFill>
          <a:latin typeface="Times" pitchFamily="18" charset="0"/>
        </a:defRPr>
      </a:lvl5pPr>
      <a:lvl6pPr marL="2514600" indent="-228600" algn="l" rtl="0" eaLnBrk="1" fontAlgn="base" hangingPunct="1">
        <a:spcBef>
          <a:spcPct val="20000"/>
        </a:spcBef>
        <a:spcAft>
          <a:spcPct val="0"/>
        </a:spcAft>
        <a:buChar char="»"/>
        <a:defRPr sz="2000">
          <a:solidFill>
            <a:schemeClr val="tx1"/>
          </a:solidFill>
          <a:latin typeface="Times" pitchFamily="18" charset="0"/>
        </a:defRPr>
      </a:lvl6pPr>
      <a:lvl7pPr marL="2971800" indent="-228600" algn="l" rtl="0" eaLnBrk="1" fontAlgn="base" hangingPunct="1">
        <a:spcBef>
          <a:spcPct val="20000"/>
        </a:spcBef>
        <a:spcAft>
          <a:spcPct val="0"/>
        </a:spcAft>
        <a:buChar char="»"/>
        <a:defRPr sz="2000">
          <a:solidFill>
            <a:schemeClr val="tx1"/>
          </a:solidFill>
          <a:latin typeface="Times" pitchFamily="18" charset="0"/>
        </a:defRPr>
      </a:lvl7pPr>
      <a:lvl8pPr marL="3429000" indent="-228600" algn="l" rtl="0" eaLnBrk="1" fontAlgn="base" hangingPunct="1">
        <a:spcBef>
          <a:spcPct val="20000"/>
        </a:spcBef>
        <a:spcAft>
          <a:spcPct val="0"/>
        </a:spcAft>
        <a:buChar char="»"/>
        <a:defRPr sz="2000">
          <a:solidFill>
            <a:schemeClr val="tx1"/>
          </a:solidFill>
          <a:latin typeface="Times" pitchFamily="18" charset="0"/>
        </a:defRPr>
      </a:lvl8pPr>
      <a:lvl9pPr marL="3886200" indent="-228600" algn="l" rtl="0" eaLnBrk="1" fontAlgn="base" hangingPunct="1">
        <a:spcBef>
          <a:spcPct val="20000"/>
        </a:spcBef>
        <a:spcAft>
          <a:spcPct val="0"/>
        </a:spcAft>
        <a:buChar char="»"/>
        <a:defRPr sz="20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image" Target="../media/image9.emf"/><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oleObject" Target="file:///\\Zeus\dropbox\BoD_Slide_Presentations\Archive%20BOD%20presentations\2011\BoD%20Presentations%20April%202011\Thursday\johnp\My%20Documents\USAA%20Logo%20blue.ai"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png"/><Relationship Id="rId4" Type="http://schemas.openxmlformats.org/officeDocument/2006/relationships/oleObject" Target="../embeddings/Microsoft_Excel_97-2003_Worksheet3.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balancedscorecard.org/" TargetMode="Externa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png"/><Relationship Id="rId4" Type="http://schemas.openxmlformats.org/officeDocument/2006/relationships/hyperlink" Target="http://www.moaa-nc.org/index.php"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wmf"/><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gif"/><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hyperlink" Target="mailto:johnp@moaa.org"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jpeg"/><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p:cNvSpPr>
          <p:nvPr/>
        </p:nvSpPr>
        <p:spPr bwMode="auto">
          <a:xfrm>
            <a:off x="76200" y="2514600"/>
            <a:ext cx="8991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sz="4000" b="1" dirty="0" smtClean="0">
                <a:solidFill>
                  <a:srgbClr val="003366"/>
                </a:solidFill>
                <a:latin typeface="Verdana" pitchFamily="34" charset="0"/>
                <a:cs typeface="Arial" charset="0"/>
              </a:rPr>
              <a:t>Membership &amp; Marketing Overview</a:t>
            </a:r>
            <a:endParaRPr lang="en-US" sz="4000" b="1" dirty="0">
              <a:solidFill>
                <a:srgbClr val="003366"/>
              </a:solidFill>
              <a:latin typeface="Verdana" pitchFamily="34" charset="0"/>
              <a:cs typeface="Arial" charset="0"/>
            </a:endParaRPr>
          </a:p>
          <a:p>
            <a:pPr algn="ctr"/>
            <a:endParaRPr lang="en-US" sz="4000" b="1" dirty="0">
              <a:solidFill>
                <a:srgbClr val="003366"/>
              </a:solidFill>
              <a:latin typeface="Verdana" pitchFamily="34" charset="0"/>
              <a:cs typeface="Arial" charset="0"/>
            </a:endParaRPr>
          </a:p>
          <a:p>
            <a:pPr algn="ctr"/>
            <a:r>
              <a:rPr lang="en-US" sz="3600" dirty="0" smtClean="0">
                <a:solidFill>
                  <a:srgbClr val="003366"/>
                </a:solidFill>
                <a:latin typeface="Verdana" pitchFamily="34" charset="0"/>
                <a:cs typeface="Arial" charset="0"/>
              </a:rPr>
              <a:t>NC Council of Chapters </a:t>
            </a:r>
          </a:p>
          <a:p>
            <a:pPr algn="ctr"/>
            <a:r>
              <a:rPr lang="en-US" sz="2800" dirty="0" smtClean="0">
                <a:solidFill>
                  <a:srgbClr val="003366"/>
                </a:solidFill>
                <a:latin typeface="Verdana" pitchFamily="34" charset="0"/>
                <a:cs typeface="Arial" charset="0"/>
              </a:rPr>
              <a:t>October 26, 2013</a:t>
            </a:r>
          </a:p>
          <a:p>
            <a:pPr algn="ctr"/>
            <a:r>
              <a:rPr lang="en-US" sz="2800" dirty="0" smtClean="0">
                <a:solidFill>
                  <a:srgbClr val="003366"/>
                </a:solidFill>
                <a:latin typeface="Verdana" pitchFamily="34" charset="0"/>
                <a:cs typeface="Arial" charset="0"/>
              </a:rPr>
              <a:t> </a:t>
            </a:r>
          </a:p>
          <a:p>
            <a:pPr algn="ctr"/>
            <a:r>
              <a:rPr lang="en-US" sz="2800" dirty="0" smtClean="0">
                <a:solidFill>
                  <a:srgbClr val="003366"/>
                </a:solidFill>
                <a:latin typeface="Verdana" pitchFamily="34" charset="0"/>
                <a:cs typeface="Arial" charset="0"/>
              </a:rPr>
              <a:t>Capt. John Plehal USN Ret.</a:t>
            </a:r>
            <a:endParaRPr lang="en-US" sz="2800" dirty="0">
              <a:solidFill>
                <a:srgbClr val="003366"/>
              </a:solidFill>
              <a:latin typeface="Verdana" pitchFamily="34" charset="0"/>
              <a:cs typeface="Arial" charset="0"/>
            </a:endParaRPr>
          </a:p>
          <a:p>
            <a:pPr algn="ctr"/>
            <a:endParaRPr lang="en-US" sz="3200" b="1" dirty="0">
              <a:solidFill>
                <a:srgbClr val="003366"/>
              </a:solidFill>
              <a:latin typeface="Verdana" pitchFamily="34" charset="0"/>
              <a:cs typeface="Arial" charset="0"/>
            </a:endParaRPr>
          </a:p>
        </p:txBody>
      </p:sp>
    </p:spTree>
    <p:extLst>
      <p:ext uri="{BB962C8B-B14F-4D97-AF65-F5344CB8AC3E}">
        <p14:creationId xmlns:p14="http://schemas.microsoft.com/office/powerpoint/2010/main" val="171634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230486667"/>
              </p:ext>
            </p:extLst>
          </p:nvPr>
        </p:nvGraphicFramePr>
        <p:xfrm>
          <a:off x="1143000" y="762000"/>
          <a:ext cx="7162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38200" y="5411953"/>
            <a:ext cx="7769819" cy="461665"/>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Today – 409 Chapters, 35 Councils; 16% of total</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3020367" y="6036083"/>
            <a:ext cx="3405484" cy="461665"/>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Still Play A Key Role!</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46272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Military Retirees Over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1349261"/>
              </p:ext>
            </p:extLst>
          </p:nvPr>
        </p:nvGraphicFramePr>
        <p:xfrm>
          <a:off x="685800" y="1600200"/>
          <a:ext cx="7772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215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2438400" y="914400"/>
          <a:ext cx="4953000" cy="2514600"/>
        </p:xfrm>
        <a:graphic>
          <a:graphicData uri="http://schemas.openxmlformats.org/presentationml/2006/ole">
            <mc:AlternateContent xmlns:mc="http://schemas.openxmlformats.org/markup-compatibility/2006">
              <mc:Choice xmlns:v="urn:schemas-microsoft-com:vml" Requires="v">
                <p:oleObj spid="_x0000_s40001" name="Picture" r:id="rId3" imgW="7711560" imgH="3502080" progId="StaticEnhancedMetafile">
                  <p:embed/>
                </p:oleObj>
              </mc:Choice>
              <mc:Fallback>
                <p:oleObj name="Picture" r:id="rId3" imgW="7711560" imgH="3502080" progId="StaticEnhanced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914400"/>
                        <a:ext cx="4953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39" name="Object 3"/>
          <p:cNvGraphicFramePr>
            <a:graphicFrameLocks noChangeAspect="1"/>
          </p:cNvGraphicFramePr>
          <p:nvPr/>
        </p:nvGraphicFramePr>
        <p:xfrm>
          <a:off x="0" y="990600"/>
          <a:ext cx="3343275" cy="2562225"/>
        </p:xfrm>
        <a:graphic>
          <a:graphicData uri="http://schemas.openxmlformats.org/presentationml/2006/ole">
            <mc:AlternateContent xmlns:mc="http://schemas.openxmlformats.org/markup-compatibility/2006">
              <mc:Choice xmlns:v="urn:schemas-microsoft-com:vml" Requires="v">
                <p:oleObj spid="_x0000_s40002" name="Picture" r:id="rId5" imgW="5059440" imgH="3908880" progId="StaticEnhancedMetafile">
                  <p:embed/>
                </p:oleObj>
              </mc:Choice>
              <mc:Fallback>
                <p:oleObj name="Picture" r:id="rId5" imgW="5059440" imgH="3908880" progId="StaticEnhancedMetafil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90600"/>
                        <a:ext cx="33432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7362825" y="685800"/>
          <a:ext cx="1781175" cy="2914650"/>
        </p:xfrm>
        <a:graphic>
          <a:graphicData uri="http://schemas.openxmlformats.org/presentationml/2006/ole">
            <mc:AlternateContent xmlns:mc="http://schemas.openxmlformats.org/markup-compatibility/2006">
              <mc:Choice xmlns:v="urn:schemas-microsoft-com:vml" Requires="v">
                <p:oleObj spid="_x0000_s40003" name="Picture" r:id="rId7" imgW="2061360" imgH="3400200" progId="StaticEnhancedMetafile">
                  <p:embed/>
                </p:oleObj>
              </mc:Choice>
              <mc:Fallback>
                <p:oleObj name="Picture" r:id="rId7" imgW="2061360" imgH="3400200" progId="StaticEnhancedMetafil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2825" y="685800"/>
                        <a:ext cx="17811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Rectangle 5"/>
          <p:cNvSpPr>
            <a:spLocks noGrp="1" noChangeArrowheads="1"/>
          </p:cNvSpPr>
          <p:nvPr>
            <p:ph type="title"/>
          </p:nvPr>
        </p:nvSpPr>
        <p:spPr>
          <a:xfrm>
            <a:off x="381000" y="76200"/>
            <a:ext cx="8382000" cy="762000"/>
          </a:xfrm>
        </p:spPr>
        <p:txBody>
          <a:bodyPr/>
          <a:lstStyle/>
          <a:p>
            <a:pPr algn="ctr" eaLnBrk="1" hangingPunct="1"/>
            <a:r>
              <a:rPr lang="en-US" sz="3200" dirty="0" smtClean="0"/>
              <a:t>Reaching Out to Younger Members</a:t>
            </a:r>
          </a:p>
        </p:txBody>
      </p:sp>
      <p:grpSp>
        <p:nvGrpSpPr>
          <p:cNvPr id="2" name="Group 6"/>
          <p:cNvGrpSpPr>
            <a:grpSpLocks/>
          </p:cNvGrpSpPr>
          <p:nvPr/>
        </p:nvGrpSpPr>
        <p:grpSpPr bwMode="auto">
          <a:xfrm>
            <a:off x="66675" y="3429000"/>
            <a:ext cx="9077325" cy="3198813"/>
            <a:chOff x="42" y="2640"/>
            <a:chExt cx="5718" cy="2015"/>
          </a:xfrm>
        </p:grpSpPr>
        <p:sp>
          <p:nvSpPr>
            <p:cNvPr id="14343" name="Text Box 7"/>
            <p:cNvSpPr txBox="1">
              <a:spLocks noChangeArrowheads="1"/>
            </p:cNvSpPr>
            <p:nvPr/>
          </p:nvSpPr>
          <p:spPr bwMode="auto">
            <a:xfrm>
              <a:off x="1536" y="2736"/>
              <a:ext cx="4224"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dirty="0">
                  <a:solidFill>
                    <a:srgbClr val="B30303"/>
                  </a:solidFill>
                  <a:latin typeface="Verdana" pitchFamily="34" charset="0"/>
                </a:rPr>
                <a:t>Advocacy…Pay raise…Troop increase…</a:t>
              </a:r>
            </a:p>
            <a:p>
              <a:r>
                <a:rPr lang="en-US" dirty="0">
                  <a:solidFill>
                    <a:srgbClr val="B30303"/>
                  </a:solidFill>
                  <a:latin typeface="Verdana" pitchFamily="34" charset="0"/>
                </a:rPr>
                <a:t>Fighting Pay-Day Lenders…401K…</a:t>
              </a:r>
            </a:p>
            <a:p>
              <a:r>
                <a:rPr lang="en-US" dirty="0">
                  <a:solidFill>
                    <a:srgbClr val="B30303"/>
                  </a:solidFill>
                  <a:latin typeface="Verdana" pitchFamily="34" charset="0"/>
                </a:rPr>
                <a:t>SGLI…GI Bill…Full replacement HHG…</a:t>
              </a:r>
            </a:p>
            <a:p>
              <a:r>
                <a:rPr lang="en-US" dirty="0">
                  <a:solidFill>
                    <a:srgbClr val="B30303"/>
                  </a:solidFill>
                  <a:latin typeface="Verdana" pitchFamily="34" charset="0"/>
                </a:rPr>
                <a:t>Veterans </a:t>
              </a:r>
              <a:r>
                <a:rPr lang="en-US" dirty="0" smtClean="0">
                  <a:solidFill>
                    <a:srgbClr val="B30303"/>
                  </a:solidFill>
                  <a:latin typeface="Verdana" pitchFamily="34" charset="0"/>
                </a:rPr>
                <a:t>issues…E-newsletters… </a:t>
              </a:r>
              <a:r>
                <a:rPr lang="en-US" dirty="0">
                  <a:solidFill>
                    <a:srgbClr val="B30303"/>
                  </a:solidFill>
                  <a:latin typeface="Verdana" pitchFamily="34" charset="0"/>
                </a:rPr>
                <a:t>Pubs and </a:t>
              </a:r>
              <a:r>
                <a:rPr lang="en-US" dirty="0" smtClean="0">
                  <a:solidFill>
                    <a:srgbClr val="B30303"/>
                  </a:solidFill>
                  <a:latin typeface="Verdana" pitchFamily="34" charset="0"/>
                </a:rPr>
                <a:t>financial seminars…Transition </a:t>
              </a:r>
              <a:r>
                <a:rPr lang="en-US" dirty="0">
                  <a:solidFill>
                    <a:srgbClr val="B30303"/>
                  </a:solidFill>
                  <a:latin typeface="Verdana" pitchFamily="34" charset="0"/>
                </a:rPr>
                <a:t>services… PENFED &amp; USAA…Spouse programs… Insurance plans…discounts…and more</a:t>
              </a:r>
            </a:p>
            <a:p>
              <a:endParaRPr lang="en-US" dirty="0">
                <a:latin typeface="Verdana" pitchFamily="34" charset="0"/>
              </a:endParaRPr>
            </a:p>
          </p:txBody>
        </p:sp>
        <p:pic>
          <p:nvPicPr>
            <p:cNvPr id="143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 y="2640"/>
              <a:ext cx="1494"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604833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76200" y="2514600"/>
            <a:ext cx="8991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sz="4000" b="1" dirty="0">
                <a:solidFill>
                  <a:srgbClr val="003366"/>
                </a:solidFill>
                <a:latin typeface="Verdana" pitchFamily="34" charset="0"/>
                <a:cs typeface="Arial" charset="0"/>
              </a:rPr>
              <a:t>New Membership Model</a:t>
            </a:r>
          </a:p>
          <a:p>
            <a:pPr algn="ctr" eaLnBrk="1" hangingPunct="1"/>
            <a:r>
              <a:rPr lang="en-US" sz="4000" b="1" dirty="0">
                <a:solidFill>
                  <a:srgbClr val="003366"/>
                </a:solidFill>
                <a:latin typeface="Verdana" pitchFamily="34" charset="0"/>
                <a:cs typeface="Arial" charset="0"/>
              </a:rPr>
              <a:t>1 Jan 2013</a:t>
            </a:r>
          </a:p>
          <a:p>
            <a:pPr algn="ctr" eaLnBrk="1" hangingPunct="1"/>
            <a:endParaRPr lang="en-US" sz="4000" b="1" dirty="0">
              <a:solidFill>
                <a:srgbClr val="003366"/>
              </a:solidFill>
              <a:latin typeface="Verdana" pitchFamily="34" charset="0"/>
              <a:cs typeface="Arial" charset="0"/>
            </a:endParaRPr>
          </a:p>
          <a:p>
            <a:pPr algn="ctr" eaLnBrk="1" hangingPunct="1"/>
            <a:endParaRPr lang="en-US" sz="3200" b="1" dirty="0">
              <a:solidFill>
                <a:srgbClr val="003366"/>
              </a:solidFill>
              <a:latin typeface="Verdana" pitchFamily="34" charset="0"/>
              <a:cs typeface="Arial" charset="0"/>
            </a:endParaRPr>
          </a:p>
        </p:txBody>
      </p:sp>
    </p:spTree>
    <p:extLst>
      <p:ext uri="{BB962C8B-B14F-4D97-AF65-F5344CB8AC3E}">
        <p14:creationId xmlns:p14="http://schemas.microsoft.com/office/powerpoint/2010/main" val="2214440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7"/>
          <p:cNvSpPr txBox="1">
            <a:spLocks noChangeArrowheads="1"/>
          </p:cNvSpPr>
          <p:nvPr/>
        </p:nvSpPr>
        <p:spPr bwMode="auto">
          <a:xfrm>
            <a:off x="152400" y="22860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sz="4000" b="1" dirty="0">
                <a:solidFill>
                  <a:srgbClr val="002060"/>
                </a:solidFill>
                <a:latin typeface="Arial" charset="0"/>
                <a:cs typeface="Arial" charset="0"/>
              </a:rPr>
              <a:t>Membership Categories</a:t>
            </a:r>
            <a:endParaRPr lang="en-US" sz="3200" b="1" dirty="0">
              <a:solidFill>
                <a:srgbClr val="002060"/>
              </a:solidFill>
              <a:latin typeface="Arial" charset="0"/>
              <a:cs typeface="Arial" charset="0"/>
            </a:endParaRPr>
          </a:p>
        </p:txBody>
      </p:sp>
      <p:grpSp>
        <p:nvGrpSpPr>
          <p:cNvPr id="20483" name="Group 9"/>
          <p:cNvGrpSpPr>
            <a:grpSpLocks/>
          </p:cNvGrpSpPr>
          <p:nvPr/>
        </p:nvGrpSpPr>
        <p:grpSpPr bwMode="auto">
          <a:xfrm>
            <a:off x="2551113" y="1154113"/>
            <a:ext cx="4267200" cy="4724400"/>
            <a:chOff x="2438093" y="1600200"/>
            <a:chExt cx="4266691" cy="4724115"/>
          </a:xfrm>
        </p:grpSpPr>
        <p:sp>
          <p:nvSpPr>
            <p:cNvPr id="2" name="Oval 1"/>
            <p:cNvSpPr/>
            <p:nvPr/>
          </p:nvSpPr>
          <p:spPr>
            <a:xfrm>
              <a:off x="2438093" y="4876602"/>
              <a:ext cx="4266691" cy="1447713"/>
            </a:xfrm>
            <a:prstGeom prst="ellipse">
              <a:avLst/>
            </a:prstGeom>
            <a:solidFill>
              <a:srgbClr val="C000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latin typeface="Arial" pitchFamily="34" charset="0"/>
                  <a:cs typeface="Arial" pitchFamily="34" charset="0"/>
                </a:rPr>
                <a:t>BASIC</a:t>
              </a:r>
            </a:p>
            <a:p>
              <a:pPr algn="ctr">
                <a:defRPr/>
              </a:pPr>
              <a:r>
                <a:rPr lang="en-US" sz="1600" b="1" dirty="0">
                  <a:latin typeface="Arial" pitchFamily="34" charset="0"/>
                  <a:cs typeface="Arial" pitchFamily="34" charset="0"/>
                </a:rPr>
                <a:t>No Fee</a:t>
              </a:r>
            </a:p>
          </p:txBody>
        </p:sp>
        <p:sp>
          <p:nvSpPr>
            <p:cNvPr id="3" name="Oval 2"/>
            <p:cNvSpPr/>
            <p:nvPr/>
          </p:nvSpPr>
          <p:spPr>
            <a:xfrm>
              <a:off x="2438093" y="1600200"/>
              <a:ext cx="4266691" cy="1447713"/>
            </a:xfrm>
            <a:prstGeom prst="ellipse">
              <a:avLst/>
            </a:prstGeom>
            <a:solidFill>
              <a:srgbClr val="00206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latin typeface="Arial" pitchFamily="34" charset="0"/>
                  <a:cs typeface="Arial" pitchFamily="34" charset="0"/>
                </a:rPr>
                <a:t>LIFE</a:t>
              </a:r>
            </a:p>
          </p:txBody>
        </p:sp>
        <p:sp>
          <p:nvSpPr>
            <p:cNvPr id="4" name="Oval 3"/>
            <p:cNvSpPr/>
            <p:nvPr/>
          </p:nvSpPr>
          <p:spPr>
            <a:xfrm>
              <a:off x="2438093" y="3200303"/>
              <a:ext cx="4266691" cy="14477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20488" name="TextBox 4"/>
            <p:cNvSpPr txBox="1">
              <a:spLocks noChangeArrowheads="1"/>
            </p:cNvSpPr>
            <p:nvPr/>
          </p:nvSpPr>
          <p:spPr bwMode="auto">
            <a:xfrm>
              <a:off x="3510370" y="3636675"/>
              <a:ext cx="2122444" cy="83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sz="3200" b="1" dirty="0">
                  <a:latin typeface="Arial" charset="0"/>
                  <a:cs typeface="Arial" charset="0"/>
                </a:rPr>
                <a:t>PREMIUM</a:t>
              </a:r>
            </a:p>
            <a:p>
              <a:pPr algn="ctr" eaLnBrk="1" hangingPunct="1"/>
              <a:r>
                <a:rPr lang="en-US" sz="1600" b="1" dirty="0">
                  <a:latin typeface="Arial" charset="0"/>
                  <a:cs typeface="Arial" charset="0"/>
                </a:rPr>
                <a:t>Paid</a:t>
              </a:r>
            </a:p>
          </p:txBody>
        </p:sp>
      </p:grpSp>
      <p:sp>
        <p:nvSpPr>
          <p:cNvPr id="20484" name="TextBox 6"/>
          <p:cNvSpPr txBox="1">
            <a:spLocks noChangeArrowheads="1"/>
          </p:cNvSpPr>
          <p:nvPr/>
        </p:nvSpPr>
        <p:spPr bwMode="auto">
          <a:xfrm>
            <a:off x="1903413" y="5943600"/>
            <a:ext cx="5562600" cy="708025"/>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sz="2000" b="1" dirty="0">
                <a:solidFill>
                  <a:srgbClr val="002060"/>
                </a:solidFill>
                <a:latin typeface="Calibri" pitchFamily="34" charset="0"/>
                <a:cs typeface="Arial" charset="0"/>
              </a:rPr>
              <a:t>All member categories can be entered at any age.*</a:t>
            </a:r>
          </a:p>
          <a:p>
            <a:pPr algn="ctr" eaLnBrk="1" hangingPunct="1"/>
            <a:r>
              <a:rPr lang="en-US" sz="2000" b="1" dirty="0">
                <a:solidFill>
                  <a:srgbClr val="002060"/>
                </a:solidFill>
                <a:latin typeface="Calibri" pitchFamily="34" charset="0"/>
                <a:cs typeface="Arial" charset="0"/>
              </a:rPr>
              <a:t> Communications/Marketing varies with age.</a:t>
            </a:r>
          </a:p>
        </p:txBody>
      </p:sp>
    </p:spTree>
    <p:extLst>
      <p:ext uri="{BB962C8B-B14F-4D97-AF65-F5344CB8AC3E}">
        <p14:creationId xmlns:p14="http://schemas.microsoft.com/office/powerpoint/2010/main" val="3477234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6"/>
          <p:cNvGrpSpPr>
            <a:grpSpLocks/>
          </p:cNvGrpSpPr>
          <p:nvPr/>
        </p:nvGrpSpPr>
        <p:grpSpPr bwMode="auto">
          <a:xfrm>
            <a:off x="577850" y="1439863"/>
            <a:ext cx="2667000" cy="1485900"/>
            <a:chOff x="1981200" y="1219200"/>
            <a:chExt cx="5943600" cy="4191000"/>
          </a:xfrm>
        </p:grpSpPr>
        <p:sp>
          <p:nvSpPr>
            <p:cNvPr id="8" name="Trapezoid 7"/>
            <p:cNvSpPr/>
            <p:nvPr/>
          </p:nvSpPr>
          <p:spPr bwMode="auto">
            <a:xfrm>
              <a:off x="1981200" y="4040065"/>
              <a:ext cx="5943600" cy="1370135"/>
            </a:xfrm>
            <a:prstGeom prst="trapezoid">
              <a:avLst/>
            </a:prstGeom>
            <a:ln w="76200">
              <a:solidFill>
                <a:schemeClr val="tx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eaLnBrk="0" hangingPunct="0">
                <a:defRPr/>
              </a:pPr>
              <a:endParaRPr lang="en-US" dirty="0">
                <a:solidFill>
                  <a:schemeClr val="tx1"/>
                </a:solidFill>
                <a:ea typeface="Verdana" pitchFamily="34" charset="0"/>
                <a:cs typeface="Verdana" pitchFamily="34" charset="0"/>
              </a:endParaRPr>
            </a:p>
          </p:txBody>
        </p:sp>
        <p:sp>
          <p:nvSpPr>
            <p:cNvPr id="25616" name="Isosceles Triangle 8"/>
            <p:cNvSpPr>
              <a:spLocks noChangeArrowheads="1"/>
            </p:cNvSpPr>
            <p:nvPr/>
          </p:nvSpPr>
          <p:spPr bwMode="auto">
            <a:xfrm>
              <a:off x="2057400" y="1219200"/>
              <a:ext cx="5562600" cy="1066800"/>
            </a:xfrm>
            <a:prstGeom prst="triangle">
              <a:avLst>
                <a:gd name="adj" fmla="val 50000"/>
              </a:avLst>
            </a:prstGeom>
            <a:solidFill>
              <a:schemeClr val="bg2"/>
            </a:solidFill>
            <a:ln w="9525" algn="ctr">
              <a:solidFill>
                <a:schemeClr val="tx1"/>
              </a:solidFill>
              <a:round/>
              <a:headEnd/>
              <a:tailEnd/>
            </a:ln>
          </p:spPr>
          <p:txBody>
            <a:bodyPr/>
            <a:lstStyle/>
            <a:p>
              <a:pPr algn="ctr" eaLnBrk="0" hangingPunct="0"/>
              <a:endParaRPr lang="en-US" dirty="0">
                <a:latin typeface="Verdana" pitchFamily="34" charset="0"/>
                <a:ea typeface="Verdana" pitchFamily="34" charset="0"/>
                <a:cs typeface="Verdana" pitchFamily="34" charset="0"/>
              </a:endParaRPr>
            </a:p>
          </p:txBody>
        </p:sp>
        <p:sp>
          <p:nvSpPr>
            <p:cNvPr id="25617" name="Rectangle 9"/>
            <p:cNvSpPr>
              <a:spLocks noChangeArrowheads="1"/>
            </p:cNvSpPr>
            <p:nvPr/>
          </p:nvSpPr>
          <p:spPr bwMode="auto">
            <a:xfrm>
              <a:off x="2514600" y="2286000"/>
              <a:ext cx="4724400" cy="1752600"/>
            </a:xfrm>
            <a:prstGeom prst="rect">
              <a:avLst/>
            </a:prstGeom>
            <a:solidFill>
              <a:srgbClr val="FF0000"/>
            </a:solidFill>
            <a:ln w="9525" algn="ctr">
              <a:solidFill>
                <a:schemeClr val="tx1"/>
              </a:solidFill>
              <a:round/>
              <a:headEnd/>
              <a:tailEnd/>
            </a:ln>
          </p:spPr>
          <p:txBody>
            <a:bodyPr/>
            <a:lstStyle/>
            <a:p>
              <a:pPr algn="ctr" eaLnBrk="0" hangingPunct="0"/>
              <a:r>
                <a:rPr lang="en-US" dirty="0">
                  <a:latin typeface="Verdana" pitchFamily="34" charset="0"/>
                  <a:ea typeface="Verdana" pitchFamily="34" charset="0"/>
                  <a:cs typeface="Verdana" pitchFamily="34" charset="0"/>
                </a:rPr>
                <a:t>Basic</a:t>
              </a:r>
            </a:p>
          </p:txBody>
        </p:sp>
      </p:grpSp>
      <p:sp>
        <p:nvSpPr>
          <p:cNvPr id="25603" name="Title 1"/>
          <p:cNvSpPr>
            <a:spLocks noGrp="1"/>
          </p:cNvSpPr>
          <p:nvPr>
            <p:ph type="title"/>
          </p:nvPr>
        </p:nvSpPr>
        <p:spPr>
          <a:xfrm>
            <a:off x="612042" y="220663"/>
            <a:ext cx="7772400" cy="1219200"/>
          </a:xfrm>
        </p:spPr>
        <p:txBody>
          <a:bodyPr/>
          <a:lstStyle/>
          <a:p>
            <a:pPr algn="ctr"/>
            <a:r>
              <a:rPr lang="en-US" dirty="0" smtClean="0"/>
              <a:t>Members Can Pick The Model That Suits Their Stage/Style</a:t>
            </a:r>
          </a:p>
        </p:txBody>
      </p:sp>
      <p:grpSp>
        <p:nvGrpSpPr>
          <p:cNvPr id="25604" name="Group 5"/>
          <p:cNvGrpSpPr>
            <a:grpSpLocks/>
          </p:cNvGrpSpPr>
          <p:nvPr/>
        </p:nvGrpSpPr>
        <p:grpSpPr bwMode="auto">
          <a:xfrm>
            <a:off x="2330450" y="1897063"/>
            <a:ext cx="3886200" cy="2247900"/>
            <a:chOff x="1981200" y="1219200"/>
            <a:chExt cx="5943600" cy="4191000"/>
          </a:xfrm>
        </p:grpSpPr>
        <p:sp>
          <p:nvSpPr>
            <p:cNvPr id="3" name="Trapezoid 2"/>
            <p:cNvSpPr/>
            <p:nvPr/>
          </p:nvSpPr>
          <p:spPr bwMode="auto">
            <a:xfrm>
              <a:off x="1981200" y="4039837"/>
              <a:ext cx="5943600" cy="1370363"/>
            </a:xfrm>
            <a:prstGeom prst="trapezoid">
              <a:avLst/>
            </a:prstGeom>
            <a:ln w="76200">
              <a:solidFill>
                <a:schemeClr val="tx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eaLnBrk="0" hangingPunct="0">
                <a:defRPr/>
              </a:pPr>
              <a:endParaRPr lang="en-US" dirty="0">
                <a:solidFill>
                  <a:schemeClr val="tx1"/>
                </a:solidFill>
                <a:ea typeface="Verdana" pitchFamily="34" charset="0"/>
                <a:cs typeface="Verdana" pitchFamily="34" charset="0"/>
              </a:endParaRPr>
            </a:p>
          </p:txBody>
        </p:sp>
        <p:sp>
          <p:nvSpPr>
            <p:cNvPr id="25613" name="Isosceles Triangle 3"/>
            <p:cNvSpPr>
              <a:spLocks noChangeArrowheads="1"/>
            </p:cNvSpPr>
            <p:nvPr/>
          </p:nvSpPr>
          <p:spPr bwMode="auto">
            <a:xfrm>
              <a:off x="2057400" y="1219200"/>
              <a:ext cx="5562600" cy="1066800"/>
            </a:xfrm>
            <a:prstGeom prst="triangle">
              <a:avLst>
                <a:gd name="adj" fmla="val 50000"/>
              </a:avLst>
            </a:prstGeom>
            <a:solidFill>
              <a:schemeClr val="bg2"/>
            </a:solidFill>
            <a:ln w="9525" algn="ctr">
              <a:solidFill>
                <a:schemeClr val="tx1"/>
              </a:solidFill>
              <a:round/>
              <a:headEnd/>
              <a:tailEnd/>
            </a:ln>
          </p:spPr>
          <p:txBody>
            <a:bodyPr/>
            <a:lstStyle/>
            <a:p>
              <a:pPr algn="ctr" eaLnBrk="0" hangingPunct="0"/>
              <a:endParaRPr lang="en-US" dirty="0">
                <a:latin typeface="Verdana" pitchFamily="34" charset="0"/>
                <a:ea typeface="Verdana" pitchFamily="34" charset="0"/>
                <a:cs typeface="Verdana" pitchFamily="34" charset="0"/>
              </a:endParaRPr>
            </a:p>
          </p:txBody>
        </p:sp>
        <p:sp>
          <p:nvSpPr>
            <p:cNvPr id="25614" name="Rectangle 4"/>
            <p:cNvSpPr>
              <a:spLocks noChangeArrowheads="1"/>
            </p:cNvSpPr>
            <p:nvPr/>
          </p:nvSpPr>
          <p:spPr bwMode="auto">
            <a:xfrm>
              <a:off x="2514600" y="2286000"/>
              <a:ext cx="4724400" cy="1752600"/>
            </a:xfrm>
            <a:prstGeom prst="rect">
              <a:avLst/>
            </a:prstGeom>
            <a:solidFill>
              <a:schemeClr val="bg1"/>
            </a:solidFill>
            <a:ln w="9525" algn="ctr">
              <a:solidFill>
                <a:schemeClr val="tx1"/>
              </a:solidFill>
              <a:round/>
              <a:headEnd/>
              <a:tailEnd/>
            </a:ln>
          </p:spPr>
          <p:txBody>
            <a:bodyPr/>
            <a:lstStyle/>
            <a:p>
              <a:pPr eaLnBrk="0" hangingPunct="0"/>
              <a:endParaRPr lang="en-US" dirty="0"/>
            </a:p>
          </p:txBody>
        </p:sp>
      </p:grpSp>
      <p:grpSp>
        <p:nvGrpSpPr>
          <p:cNvPr id="25605" name="Group 10"/>
          <p:cNvGrpSpPr>
            <a:grpSpLocks/>
          </p:cNvGrpSpPr>
          <p:nvPr/>
        </p:nvGrpSpPr>
        <p:grpSpPr bwMode="auto">
          <a:xfrm>
            <a:off x="3811588" y="3384550"/>
            <a:ext cx="5257800" cy="3155950"/>
            <a:chOff x="1981200" y="1219200"/>
            <a:chExt cx="5943600" cy="4191000"/>
          </a:xfrm>
        </p:grpSpPr>
        <p:sp>
          <p:nvSpPr>
            <p:cNvPr id="12" name="Trapezoid 11"/>
            <p:cNvSpPr/>
            <p:nvPr/>
          </p:nvSpPr>
          <p:spPr bwMode="auto">
            <a:xfrm>
              <a:off x="1981200" y="4037796"/>
              <a:ext cx="5943600" cy="1372404"/>
            </a:xfrm>
            <a:prstGeom prst="trapezoid">
              <a:avLst/>
            </a:prstGeom>
            <a:ln w="76200">
              <a:solidFill>
                <a:schemeClr val="tx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lstStyle/>
            <a:p>
              <a:pPr eaLnBrk="0" hangingPunct="0">
                <a:defRPr/>
              </a:pPr>
              <a:endParaRPr lang="en-US" dirty="0">
                <a:solidFill>
                  <a:schemeClr val="tx1"/>
                </a:solidFill>
                <a:ea typeface="Verdana" pitchFamily="34" charset="0"/>
                <a:cs typeface="Verdana" pitchFamily="34" charset="0"/>
              </a:endParaRPr>
            </a:p>
          </p:txBody>
        </p:sp>
        <p:sp>
          <p:nvSpPr>
            <p:cNvPr id="25610" name="Isosceles Triangle 12"/>
            <p:cNvSpPr>
              <a:spLocks noChangeArrowheads="1"/>
            </p:cNvSpPr>
            <p:nvPr/>
          </p:nvSpPr>
          <p:spPr bwMode="auto">
            <a:xfrm>
              <a:off x="2057400" y="1219200"/>
              <a:ext cx="5562600" cy="1066800"/>
            </a:xfrm>
            <a:prstGeom prst="triangle">
              <a:avLst>
                <a:gd name="adj" fmla="val 50000"/>
              </a:avLst>
            </a:prstGeom>
            <a:solidFill>
              <a:schemeClr val="bg2"/>
            </a:solidFill>
            <a:ln w="9525" algn="ctr">
              <a:solidFill>
                <a:schemeClr val="tx1"/>
              </a:solidFill>
              <a:round/>
              <a:headEnd/>
              <a:tailEnd/>
            </a:ln>
          </p:spPr>
          <p:txBody>
            <a:bodyPr/>
            <a:lstStyle/>
            <a:p>
              <a:pPr algn="ctr" eaLnBrk="0" hangingPunct="0"/>
              <a:endParaRPr lang="en-US" dirty="0">
                <a:latin typeface="Verdana" pitchFamily="34" charset="0"/>
                <a:ea typeface="Verdana" pitchFamily="34" charset="0"/>
                <a:cs typeface="Verdana" pitchFamily="34" charset="0"/>
              </a:endParaRPr>
            </a:p>
          </p:txBody>
        </p:sp>
        <p:sp>
          <p:nvSpPr>
            <p:cNvPr id="25611" name="Rectangle 13"/>
            <p:cNvSpPr>
              <a:spLocks noChangeArrowheads="1"/>
            </p:cNvSpPr>
            <p:nvPr/>
          </p:nvSpPr>
          <p:spPr bwMode="auto">
            <a:xfrm>
              <a:off x="2514600" y="2286000"/>
              <a:ext cx="4724400" cy="1752600"/>
            </a:xfrm>
            <a:prstGeom prst="rect">
              <a:avLst/>
            </a:prstGeom>
            <a:solidFill>
              <a:srgbClr val="6E6ED0"/>
            </a:solidFill>
            <a:ln w="9525" algn="ctr">
              <a:solidFill>
                <a:schemeClr val="tx1"/>
              </a:solidFill>
              <a:round/>
              <a:headEnd/>
              <a:tailEnd/>
            </a:ln>
          </p:spPr>
          <p:txBody>
            <a:bodyPr/>
            <a:lstStyle/>
            <a:p>
              <a:pPr eaLnBrk="0" hangingPunct="0"/>
              <a:endParaRPr lang="en-US" dirty="0"/>
            </a:p>
          </p:txBody>
        </p:sp>
      </p:grpSp>
      <p:sp>
        <p:nvSpPr>
          <p:cNvPr id="25606" name="Rectangle 14"/>
          <p:cNvSpPr>
            <a:spLocks noChangeArrowheads="1"/>
          </p:cNvSpPr>
          <p:nvPr/>
        </p:nvSpPr>
        <p:spPr bwMode="auto">
          <a:xfrm>
            <a:off x="3416300" y="2736850"/>
            <a:ext cx="1563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latin typeface="Verdana" pitchFamily="34" charset="0"/>
                <a:ea typeface="Verdana" pitchFamily="34" charset="0"/>
                <a:cs typeface="Verdana" pitchFamily="34" charset="0"/>
              </a:rPr>
              <a:t>Premium</a:t>
            </a:r>
          </a:p>
        </p:txBody>
      </p:sp>
      <p:sp>
        <p:nvSpPr>
          <p:cNvPr id="25607" name="Rectangle 15"/>
          <p:cNvSpPr>
            <a:spLocks noChangeArrowheads="1"/>
          </p:cNvSpPr>
          <p:nvPr/>
        </p:nvSpPr>
        <p:spPr bwMode="auto">
          <a:xfrm>
            <a:off x="5995988" y="4608513"/>
            <a:ext cx="73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latin typeface="Verdana" pitchFamily="34" charset="0"/>
                <a:ea typeface="Verdana" pitchFamily="34" charset="0"/>
                <a:cs typeface="Verdana" pitchFamily="34" charset="0"/>
              </a:rPr>
              <a:t>Life</a:t>
            </a:r>
          </a:p>
        </p:txBody>
      </p:sp>
      <p:sp>
        <p:nvSpPr>
          <p:cNvPr id="25608" name="TextBox 16"/>
          <p:cNvSpPr txBox="1">
            <a:spLocks noChangeArrowheads="1"/>
          </p:cNvSpPr>
          <p:nvPr/>
        </p:nvSpPr>
        <p:spPr bwMode="auto">
          <a:xfrm>
            <a:off x="273050" y="4654550"/>
            <a:ext cx="3276600" cy="8302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dirty="0">
                <a:latin typeface="Estrangelo Edessa" pitchFamily="66" charset="0"/>
                <a:cs typeface="Estrangelo Edessa" pitchFamily="66" charset="0"/>
              </a:rPr>
              <a:t>Spouse Benefits Mirror Member’s Category</a:t>
            </a:r>
          </a:p>
        </p:txBody>
      </p:sp>
    </p:spTree>
    <p:extLst>
      <p:ext uri="{BB962C8B-B14F-4D97-AF65-F5344CB8AC3E}">
        <p14:creationId xmlns:p14="http://schemas.microsoft.com/office/powerpoint/2010/main" val="700263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219200"/>
          </a:xfrm>
        </p:spPr>
        <p:txBody>
          <a:bodyPr/>
          <a:lstStyle/>
          <a:p>
            <a:pPr algn="ctr"/>
            <a:r>
              <a:rPr lang="en-US" sz="3600" dirty="0" smtClean="0"/>
              <a:t>Common Recruiting &amp; Marketing Challenges</a:t>
            </a:r>
            <a:endParaRPr lang="en-US" sz="3600" dirty="0"/>
          </a:p>
        </p:txBody>
      </p:sp>
      <p:sp>
        <p:nvSpPr>
          <p:cNvPr id="3" name="Content Placeholder 2"/>
          <p:cNvSpPr>
            <a:spLocks noGrp="1"/>
          </p:cNvSpPr>
          <p:nvPr>
            <p:ph idx="1"/>
          </p:nvPr>
        </p:nvSpPr>
        <p:spPr>
          <a:xfrm>
            <a:off x="990600" y="1371600"/>
            <a:ext cx="7772400" cy="5105400"/>
          </a:xfrm>
        </p:spPr>
        <p:txBody>
          <a:bodyPr/>
          <a:lstStyle/>
          <a:p>
            <a:r>
              <a:rPr lang="en-US" sz="2800" dirty="0" smtClean="0"/>
              <a:t> </a:t>
            </a:r>
            <a:r>
              <a:rPr lang="en-US" dirty="0" smtClean="0"/>
              <a:t>Aging demographics</a:t>
            </a:r>
          </a:p>
          <a:p>
            <a:pPr marL="465138" indent="-465138"/>
            <a:r>
              <a:rPr lang="en-US" dirty="0" smtClean="0"/>
              <a:t>Competition </a:t>
            </a:r>
          </a:p>
          <a:p>
            <a:r>
              <a:rPr lang="en-US" dirty="0" smtClean="0"/>
              <a:t> Limited or denied access</a:t>
            </a:r>
          </a:p>
          <a:p>
            <a:r>
              <a:rPr lang="en-US" dirty="0" smtClean="0"/>
              <a:t> Privacy/Can-spam Acts</a:t>
            </a:r>
          </a:p>
          <a:p>
            <a:r>
              <a:rPr lang="en-US" dirty="0" smtClean="0"/>
              <a:t> List fatigue</a:t>
            </a:r>
          </a:p>
          <a:p>
            <a:r>
              <a:rPr lang="en-US" dirty="0" smtClean="0"/>
              <a:t> New media</a:t>
            </a:r>
          </a:p>
          <a:p>
            <a:r>
              <a:rPr lang="en-US" dirty="0" smtClean="0"/>
              <a:t> Postage increases, etc. </a:t>
            </a:r>
            <a:endParaRPr lang="en-US" sz="3200" dirty="0"/>
          </a:p>
        </p:txBody>
      </p:sp>
    </p:spTree>
    <p:extLst>
      <p:ext uri="{BB962C8B-B14F-4D97-AF65-F5344CB8AC3E}">
        <p14:creationId xmlns:p14="http://schemas.microsoft.com/office/powerpoint/2010/main" val="4272592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0"/>
            <a:ext cx="7772400" cy="1219200"/>
          </a:xfrm>
        </p:spPr>
        <p:txBody>
          <a:bodyPr/>
          <a:lstStyle/>
          <a:p>
            <a:pPr algn="ctr" eaLnBrk="1" hangingPunct="1"/>
            <a:r>
              <a:rPr lang="en-US" dirty="0" smtClean="0"/>
              <a:t>Exhibits</a:t>
            </a:r>
          </a:p>
        </p:txBody>
      </p:sp>
      <p:sp>
        <p:nvSpPr>
          <p:cNvPr id="3075" name="Content Placeholder 2"/>
          <p:cNvSpPr>
            <a:spLocks noGrp="1"/>
          </p:cNvSpPr>
          <p:nvPr>
            <p:ph idx="1"/>
          </p:nvPr>
        </p:nvSpPr>
        <p:spPr>
          <a:xfrm>
            <a:off x="685800" y="1219200"/>
            <a:ext cx="7772400" cy="4419600"/>
          </a:xfrm>
        </p:spPr>
        <p:txBody>
          <a:bodyPr/>
          <a:lstStyle/>
          <a:p>
            <a:pPr eaLnBrk="1" hangingPunct="1"/>
            <a:r>
              <a:rPr lang="en-US" sz="3200" dirty="0" smtClean="0"/>
              <a:t>National Conferences</a:t>
            </a:r>
          </a:p>
          <a:p>
            <a:pPr eaLnBrk="1" hangingPunct="1"/>
            <a:r>
              <a:rPr lang="en-US" sz="3200" dirty="0" smtClean="0"/>
              <a:t>State National Guard Associations Conferences</a:t>
            </a:r>
          </a:p>
          <a:p>
            <a:pPr eaLnBrk="1" hangingPunct="1"/>
            <a:r>
              <a:rPr lang="en-US" sz="3200" dirty="0" smtClean="0"/>
              <a:t>Awards</a:t>
            </a:r>
          </a:p>
          <a:p>
            <a:pPr eaLnBrk="1" hangingPunct="1"/>
            <a:r>
              <a:rPr lang="en-US" sz="3200" dirty="0" smtClean="0"/>
              <a:t>Gold Bar</a:t>
            </a:r>
          </a:p>
          <a:p>
            <a:pPr eaLnBrk="1" hangingPunct="1"/>
            <a:endParaRPr lang="en-US" sz="3200" dirty="0"/>
          </a:p>
          <a:p>
            <a:pPr marL="0" indent="0" eaLnBrk="1" hangingPunct="1">
              <a:buNone/>
            </a:pPr>
            <a:r>
              <a:rPr lang="en-US" sz="3200" dirty="0" smtClean="0"/>
              <a:t>	Chapters support is vital!</a:t>
            </a:r>
          </a:p>
          <a:p>
            <a:pPr lvl="1" eaLnBrk="1" hangingPunct="1"/>
            <a:endParaRPr lang="en-US" dirty="0" smtClean="0"/>
          </a:p>
        </p:txBody>
      </p:sp>
    </p:spTree>
    <p:extLst>
      <p:ext uri="{BB962C8B-B14F-4D97-AF65-F5344CB8AC3E}">
        <p14:creationId xmlns:p14="http://schemas.microsoft.com/office/powerpoint/2010/main" val="3294279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228600"/>
            <a:ext cx="7772400" cy="1219200"/>
          </a:xfrm>
        </p:spPr>
        <p:txBody>
          <a:bodyPr/>
          <a:lstStyle/>
          <a:p>
            <a:pPr algn="ctr" eaLnBrk="1" hangingPunct="1"/>
            <a:r>
              <a:rPr lang="en-US" dirty="0" smtClean="0"/>
              <a:t>Sneak Peak: </a:t>
            </a:r>
            <a:br>
              <a:rPr lang="en-US" dirty="0" smtClean="0"/>
            </a:br>
            <a:r>
              <a:rPr lang="en-US" dirty="0" smtClean="0"/>
              <a:t>MOAA Text Alerts</a:t>
            </a:r>
          </a:p>
        </p:txBody>
      </p:sp>
      <p:sp>
        <p:nvSpPr>
          <p:cNvPr id="3075" name="Content Placeholder 2"/>
          <p:cNvSpPr>
            <a:spLocks noGrp="1"/>
          </p:cNvSpPr>
          <p:nvPr>
            <p:ph idx="1"/>
          </p:nvPr>
        </p:nvSpPr>
        <p:spPr>
          <a:xfrm>
            <a:off x="762000" y="1600200"/>
            <a:ext cx="7772400" cy="4724400"/>
          </a:xfrm>
        </p:spPr>
        <p:txBody>
          <a:bodyPr>
            <a:normAutofit fontScale="32500" lnSpcReduction="20000"/>
          </a:bodyPr>
          <a:lstStyle/>
          <a:p>
            <a:pPr marL="0" indent="0" eaLnBrk="1" hangingPunct="1">
              <a:buNone/>
            </a:pPr>
            <a:r>
              <a:rPr lang="en-US" sz="4900" b="1" i="1" dirty="0" smtClean="0"/>
              <a:t>Coming in 2014: </a:t>
            </a:r>
          </a:p>
          <a:p>
            <a:pPr marL="0" indent="0" eaLnBrk="1" hangingPunct="1">
              <a:buNone/>
            </a:pPr>
            <a:r>
              <a:rPr lang="en-US" sz="4900" dirty="0" smtClean="0"/>
              <a:t>Automatic text alerts to quickly mobilize MOAA members.</a:t>
            </a:r>
          </a:p>
          <a:p>
            <a:pPr marL="0" indent="0" eaLnBrk="1" hangingPunct="1">
              <a:buNone/>
            </a:pPr>
            <a:endParaRPr lang="en-US" sz="4900" dirty="0" smtClean="0"/>
          </a:p>
          <a:p>
            <a:pPr marL="0" indent="0" eaLnBrk="1" hangingPunct="1">
              <a:buNone/>
            </a:pPr>
            <a:r>
              <a:rPr lang="en-US" sz="4900" b="1" dirty="0" smtClean="0"/>
              <a:t>First Campaign: </a:t>
            </a:r>
            <a:r>
              <a:rPr lang="en-US" sz="4900" dirty="0" smtClean="0"/>
              <a:t>Focus on legislative activity and advocacy with emphasis on getting members to subscribe to MOAA’s Legislative Alerts.</a:t>
            </a:r>
          </a:p>
          <a:p>
            <a:pPr marL="0" indent="0" eaLnBrk="1" hangingPunct="1">
              <a:buNone/>
            </a:pPr>
            <a:endParaRPr lang="en-US" sz="4900" dirty="0"/>
          </a:p>
          <a:p>
            <a:pPr marL="0" indent="0" eaLnBrk="1" hangingPunct="1">
              <a:buNone/>
            </a:pPr>
            <a:r>
              <a:rPr lang="en-US" sz="4900" b="1" dirty="0" smtClean="0"/>
              <a:t>Why? </a:t>
            </a:r>
            <a:r>
              <a:rPr lang="en-US" sz="4900" dirty="0" smtClean="0"/>
              <a:t>To engage MOAA members about late-breaking legislative developments and urge them to contact Congress.</a:t>
            </a:r>
          </a:p>
          <a:p>
            <a:pPr marL="0" indent="0" eaLnBrk="1" hangingPunct="1">
              <a:buNone/>
            </a:pPr>
            <a:endParaRPr lang="en-US" sz="4900" dirty="0" smtClean="0"/>
          </a:p>
          <a:p>
            <a:pPr marL="0" indent="0" eaLnBrk="1" hangingPunct="1">
              <a:buNone/>
            </a:pPr>
            <a:r>
              <a:rPr lang="en-US" sz="4900" b="1" dirty="0" smtClean="0"/>
              <a:t>What you can do: </a:t>
            </a:r>
          </a:p>
          <a:p>
            <a:pPr lvl="1"/>
            <a:r>
              <a:rPr lang="en-US" sz="4900" dirty="0" smtClean="0">
                <a:solidFill>
                  <a:srgbClr val="FF0000"/>
                </a:solidFill>
              </a:rPr>
              <a:t>Be on the lookout for the launch of </a:t>
            </a:r>
          </a:p>
          <a:p>
            <a:pPr marL="457200" lvl="1" indent="0">
              <a:buNone/>
            </a:pPr>
            <a:r>
              <a:rPr lang="en-US" sz="4900" dirty="0">
                <a:solidFill>
                  <a:srgbClr val="FF0000"/>
                </a:solidFill>
              </a:rPr>
              <a:t>	</a:t>
            </a:r>
            <a:r>
              <a:rPr lang="en-US" sz="4900" dirty="0" smtClean="0">
                <a:solidFill>
                  <a:srgbClr val="FF0000"/>
                </a:solidFill>
              </a:rPr>
              <a:t>this program in early 2014.</a:t>
            </a:r>
          </a:p>
          <a:p>
            <a:pPr lvl="1"/>
            <a:r>
              <a:rPr lang="en-US" sz="4900" dirty="0" smtClean="0">
                <a:solidFill>
                  <a:srgbClr val="FF0000"/>
                </a:solidFill>
              </a:rPr>
              <a:t>Sign up for text alerts and respond </a:t>
            </a:r>
          </a:p>
          <a:p>
            <a:pPr marL="457200" lvl="1" indent="0">
              <a:buNone/>
            </a:pPr>
            <a:r>
              <a:rPr lang="en-US" sz="4900" dirty="0">
                <a:solidFill>
                  <a:srgbClr val="FF0000"/>
                </a:solidFill>
              </a:rPr>
              <a:t>	</a:t>
            </a:r>
            <a:r>
              <a:rPr lang="en-US" sz="4900" dirty="0" smtClean="0">
                <a:solidFill>
                  <a:srgbClr val="FF0000"/>
                </a:solidFill>
              </a:rPr>
              <a:t>to MOAA’s calls to action. </a:t>
            </a:r>
          </a:p>
          <a:p>
            <a:pPr lvl="1"/>
            <a:r>
              <a:rPr lang="en-US" sz="4900" dirty="0" smtClean="0">
                <a:solidFill>
                  <a:srgbClr val="FF0000"/>
                </a:solidFill>
              </a:rPr>
              <a:t>Encourage your Chapter’s members </a:t>
            </a:r>
          </a:p>
          <a:p>
            <a:pPr marL="457200" lvl="1" indent="0">
              <a:buNone/>
            </a:pPr>
            <a:r>
              <a:rPr lang="en-US" sz="4900" dirty="0">
                <a:solidFill>
                  <a:srgbClr val="FF0000"/>
                </a:solidFill>
              </a:rPr>
              <a:t>	</a:t>
            </a:r>
            <a:r>
              <a:rPr lang="en-US" sz="4900" dirty="0" smtClean="0">
                <a:solidFill>
                  <a:srgbClr val="FF0000"/>
                </a:solidFill>
              </a:rPr>
              <a:t>to sign up for MOAA’s text alerts</a:t>
            </a:r>
            <a:r>
              <a:rPr lang="en-US" sz="4900" dirty="0" smtClean="0"/>
              <a:t>.</a:t>
            </a:r>
          </a:p>
          <a:p>
            <a:pPr eaLnBrk="1" hangingPunct="1"/>
            <a:endParaRPr lang="en-US" dirty="0" smtClean="0"/>
          </a:p>
          <a:p>
            <a:pPr eaLnBrk="1" hangingPunct="1"/>
            <a:endParaRPr lang="en-US" sz="3200" dirty="0"/>
          </a:p>
          <a:p>
            <a:pPr marL="0" indent="0" eaLnBrk="1" hangingPunct="1">
              <a:buNone/>
            </a:pPr>
            <a:r>
              <a:rPr lang="en-US" sz="3200" dirty="0" smtClean="0"/>
              <a:t>				</a:t>
            </a:r>
            <a:endParaRPr lang="en-US" sz="4200" dirty="0" smtClean="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0000">
            <a:off x="5726157" y="3589079"/>
            <a:ext cx="3276600" cy="172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876800"/>
            <a:ext cx="3513944"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750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algn="ctr"/>
            <a:r>
              <a:rPr lang="en-US" dirty="0" smtClean="0"/>
              <a:t>USAA Sponsorship</a:t>
            </a:r>
          </a:p>
        </p:txBody>
      </p:sp>
      <p:sp>
        <p:nvSpPr>
          <p:cNvPr id="4100" name="Content Placeholder 2"/>
          <p:cNvSpPr>
            <a:spLocks noGrp="1"/>
          </p:cNvSpPr>
          <p:nvPr>
            <p:ph idx="1"/>
          </p:nvPr>
        </p:nvSpPr>
        <p:spPr/>
        <p:txBody>
          <a:bodyPr/>
          <a:lstStyle/>
          <a:p>
            <a:r>
              <a:rPr lang="en-US" dirty="0" smtClean="0"/>
              <a:t>Must promote USAA</a:t>
            </a:r>
          </a:p>
          <a:p>
            <a:r>
              <a:rPr lang="en-US" dirty="0" smtClean="0"/>
              <a:t>Must be linked to chapter membership growth</a:t>
            </a:r>
          </a:p>
          <a:p>
            <a:r>
              <a:rPr lang="en-US" dirty="0" smtClean="0"/>
              <a:t>Must have a connection to community service/goodwill</a:t>
            </a:r>
          </a:p>
        </p:txBody>
      </p:sp>
      <p:graphicFrame>
        <p:nvGraphicFramePr>
          <p:cNvPr id="4098" name="Object 6"/>
          <p:cNvGraphicFramePr>
            <a:graphicFrameLocks noChangeAspect="1"/>
          </p:cNvGraphicFramePr>
          <p:nvPr>
            <p:extLst>
              <p:ext uri="{D42A27DB-BD31-4B8C-83A1-F6EECF244321}">
                <p14:modId xmlns:p14="http://schemas.microsoft.com/office/powerpoint/2010/main" val="592140188"/>
              </p:ext>
            </p:extLst>
          </p:nvPr>
        </p:nvGraphicFramePr>
        <p:xfrm>
          <a:off x="6553200" y="4876800"/>
          <a:ext cx="1524000" cy="1562100"/>
        </p:xfrm>
        <a:graphic>
          <a:graphicData uri="http://schemas.openxmlformats.org/presentationml/2006/ole">
            <mc:AlternateContent xmlns:mc="http://schemas.openxmlformats.org/markup-compatibility/2006">
              <mc:Choice xmlns:v="urn:schemas-microsoft-com:vml" Requires="v">
                <p:oleObj spid="_x0000_s35881" name="Acrobat Document" r:id="rId3" imgW="2314346" imgH="2371649" progId="AcroExch.Document.7">
                  <p:link updateAutomatic="1"/>
                </p:oleObj>
              </mc:Choice>
              <mc:Fallback>
                <p:oleObj name="Acrobat Document" r:id="rId3" imgW="2314346" imgH="2371649" progId="AcroExch.Document.7">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876800"/>
                        <a:ext cx="15240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35758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762000" y="2590800"/>
            <a:ext cx="7772400" cy="1219200"/>
          </a:xfrm>
        </p:spPr>
        <p:txBody>
          <a:bodyPr/>
          <a:lstStyle/>
          <a:p>
            <a:pPr algn="ctr" eaLnBrk="1" hangingPunct="1"/>
            <a:r>
              <a:rPr lang="en-US" dirty="0" smtClean="0"/>
              <a:t>National Membership Highlights</a:t>
            </a:r>
            <a:br>
              <a:rPr lang="en-US"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val="112312300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19200"/>
          </a:xfrm>
        </p:spPr>
        <p:txBody>
          <a:bodyPr/>
          <a:lstStyle/>
          <a:p>
            <a:pPr algn="ctr"/>
            <a:r>
              <a:rPr lang="en-US" dirty="0" smtClean="0"/>
              <a:t>Chapter Membership Themes</a:t>
            </a:r>
            <a:endParaRPr lang="en-US" dirty="0"/>
          </a:p>
        </p:txBody>
      </p:sp>
      <p:sp>
        <p:nvSpPr>
          <p:cNvPr id="3" name="Content Placeholder 2"/>
          <p:cNvSpPr>
            <a:spLocks noGrp="1"/>
          </p:cNvSpPr>
          <p:nvPr>
            <p:ph idx="1"/>
          </p:nvPr>
        </p:nvSpPr>
        <p:spPr>
          <a:xfrm>
            <a:off x="685800" y="1143000"/>
            <a:ext cx="7772400" cy="4495800"/>
          </a:xfrm>
        </p:spPr>
        <p:txBody>
          <a:bodyPr/>
          <a:lstStyle/>
          <a:p>
            <a:r>
              <a:rPr lang="en-US" dirty="0" smtClean="0"/>
              <a:t>Membership is a logical step in transition</a:t>
            </a:r>
          </a:p>
          <a:p>
            <a:r>
              <a:rPr lang="en-US" dirty="0" smtClean="0"/>
              <a:t>Allows member to stay connected locally</a:t>
            </a:r>
          </a:p>
          <a:p>
            <a:r>
              <a:rPr lang="en-US" dirty="0" smtClean="0"/>
              <a:t>Chance to give back</a:t>
            </a:r>
          </a:p>
          <a:p>
            <a:r>
              <a:rPr lang="en-US" dirty="0" smtClean="0"/>
              <a:t>Continue to lead</a:t>
            </a:r>
          </a:p>
          <a:p>
            <a:r>
              <a:rPr lang="en-US" dirty="0" smtClean="0"/>
              <a:t>Creates a support network for spouses</a:t>
            </a:r>
            <a:endParaRPr lang="en-US" dirty="0"/>
          </a:p>
        </p:txBody>
      </p:sp>
    </p:spTree>
    <p:extLst>
      <p:ext uri="{BB962C8B-B14F-4D97-AF65-F5344CB8AC3E}">
        <p14:creationId xmlns:p14="http://schemas.microsoft.com/office/powerpoint/2010/main" val="320220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 Summary</a:t>
            </a:r>
            <a:endParaRPr lang="en-US" dirty="0"/>
          </a:p>
        </p:txBody>
      </p:sp>
      <p:sp>
        <p:nvSpPr>
          <p:cNvPr id="3" name="Content Placeholder 2"/>
          <p:cNvSpPr>
            <a:spLocks noGrp="1"/>
          </p:cNvSpPr>
          <p:nvPr>
            <p:ph idx="1"/>
          </p:nvPr>
        </p:nvSpPr>
        <p:spPr/>
        <p:txBody>
          <a:bodyPr/>
          <a:lstStyle/>
          <a:p>
            <a:r>
              <a:rPr lang="en-US" dirty="0" smtClean="0"/>
              <a:t>Membership has its challenges</a:t>
            </a:r>
          </a:p>
          <a:p>
            <a:r>
              <a:rPr lang="en-US" dirty="0" smtClean="0"/>
              <a:t>We’re a strong team when we work together</a:t>
            </a:r>
          </a:p>
          <a:p>
            <a:r>
              <a:rPr lang="en-US" dirty="0" smtClean="0"/>
              <a:t>Your leadership is appreciated!</a:t>
            </a:r>
          </a:p>
          <a:p>
            <a:endParaRPr lang="en-US" dirty="0"/>
          </a:p>
        </p:txBody>
      </p:sp>
    </p:spTree>
    <p:extLst>
      <p:ext uri="{BB962C8B-B14F-4D97-AF65-F5344CB8AC3E}">
        <p14:creationId xmlns:p14="http://schemas.microsoft.com/office/powerpoint/2010/main" val="91995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685800" y="1524000"/>
            <a:ext cx="7772400" cy="4495800"/>
          </a:xfrm>
        </p:spPr>
        <p:txBody>
          <a:bodyPr/>
          <a:lstStyle/>
          <a:p>
            <a:pPr eaLnBrk="1" hangingPunct="1">
              <a:buFont typeface="Wingdings" pitchFamily="2" charset="2"/>
              <a:buNone/>
            </a:pPr>
            <a:endParaRPr lang="en-US" sz="3200" dirty="0" smtClean="0"/>
          </a:p>
          <a:p>
            <a:pPr eaLnBrk="1" hangingPunct="1">
              <a:buFont typeface="Wingdings" pitchFamily="2" charset="2"/>
              <a:buNone/>
            </a:pPr>
            <a:endParaRPr lang="en-US" sz="3200" dirty="0" smtClean="0"/>
          </a:p>
          <a:p>
            <a:pPr algn="ctr" eaLnBrk="1" hangingPunct="1">
              <a:buFont typeface="Wingdings" pitchFamily="2" charset="2"/>
              <a:buNone/>
            </a:pPr>
            <a:r>
              <a:rPr lang="en-US" sz="4400" b="1" i="1" dirty="0" smtClean="0"/>
              <a:t>Questions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299028" y="1712685"/>
            <a:ext cx="6400800" cy="3643085"/>
          </a:xfrm>
        </p:spPr>
        <p:txBody>
          <a:bodyPr/>
          <a:lstStyle/>
          <a:p>
            <a:pPr eaLnBrk="1" hangingPunct="1"/>
            <a:r>
              <a:rPr lang="en-US" b="1" dirty="0" smtClean="0"/>
              <a:t>Military Legislative Issues</a:t>
            </a:r>
          </a:p>
          <a:p>
            <a:pPr eaLnBrk="1" hangingPunct="1"/>
            <a:endParaRPr lang="en-US" sz="2800" b="1" dirty="0" smtClean="0"/>
          </a:p>
          <a:p>
            <a:pPr eaLnBrk="1" hangingPunct="1"/>
            <a:r>
              <a:rPr lang="en-US" sz="2400" b="1" dirty="0" smtClean="0"/>
              <a:t>October </a:t>
            </a:r>
            <a:r>
              <a:rPr lang="en-US" sz="2400" b="1" dirty="0"/>
              <a:t>2</a:t>
            </a:r>
            <a:r>
              <a:rPr lang="en-US" sz="2400" b="1" dirty="0" smtClean="0"/>
              <a:t>013 </a:t>
            </a:r>
          </a:p>
        </p:txBody>
      </p:sp>
      <p:sp>
        <p:nvSpPr>
          <p:cNvPr id="4" name="Rectangle 4"/>
          <p:cNvSpPr>
            <a:spLocks noChangeArrowheads="1"/>
          </p:cNvSpPr>
          <p:nvPr/>
        </p:nvSpPr>
        <p:spPr bwMode="auto">
          <a:xfrm>
            <a:off x="4343400" y="4949370"/>
            <a:ext cx="4495800" cy="1698173"/>
          </a:xfrm>
          <a:prstGeom prst="rect">
            <a:avLst/>
          </a:prstGeom>
          <a:noFill/>
          <a:ln w="9525">
            <a:noFill/>
            <a:miter lim="800000"/>
            <a:headEnd/>
            <a:tailEnd/>
          </a:ln>
        </p:spPr>
        <p:txBody>
          <a:bodyPr/>
          <a:lstStyle/>
          <a:p>
            <a:pPr algn="ctr" eaLnBrk="1" hangingPunct="1">
              <a:spcBef>
                <a:spcPct val="20000"/>
              </a:spcBef>
              <a:buClr>
                <a:srgbClr val="003366"/>
              </a:buClr>
              <a:buFont typeface="Wingdings" pitchFamily="2" charset="2"/>
              <a:buNone/>
            </a:pPr>
            <a:endParaRPr lang="en-US" sz="1400" b="1" dirty="0" smtClean="0">
              <a:solidFill>
                <a:srgbClr val="003366"/>
              </a:solidFill>
              <a:latin typeface="Arial" charset="0"/>
            </a:endParaRPr>
          </a:p>
          <a:p>
            <a:pPr algn="ctr" eaLnBrk="1" hangingPunct="1">
              <a:spcBef>
                <a:spcPct val="20000"/>
              </a:spcBef>
              <a:buClr>
                <a:srgbClr val="003366"/>
              </a:buClr>
              <a:buFont typeface="Wingdings" pitchFamily="2" charset="2"/>
              <a:buNone/>
            </a:pPr>
            <a:r>
              <a:rPr lang="en-US" sz="1400" b="1" dirty="0" smtClean="0">
                <a:solidFill>
                  <a:srgbClr val="003366"/>
                </a:solidFill>
                <a:latin typeface="Arial" charset="0"/>
              </a:rPr>
              <a:t> </a:t>
            </a:r>
            <a:endParaRPr lang="en-US" sz="1400" b="1" dirty="0">
              <a:solidFill>
                <a:srgbClr val="003366"/>
              </a:solidFill>
              <a:latin typeface="Arial" charset="0"/>
            </a:endParaRPr>
          </a:p>
        </p:txBody>
      </p:sp>
    </p:spTree>
    <p:extLst>
      <p:ext uri="{BB962C8B-B14F-4D97-AF65-F5344CB8AC3E}">
        <p14:creationId xmlns:p14="http://schemas.microsoft.com/office/powerpoint/2010/main" val="1400361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8163" y="420687"/>
            <a:ext cx="8077200" cy="682625"/>
          </a:xfrm>
        </p:spPr>
        <p:txBody>
          <a:bodyPr/>
          <a:lstStyle/>
          <a:p>
            <a:pPr algn="ctr" eaLnBrk="1" hangingPunct="1"/>
            <a:r>
              <a:rPr lang="en-US" sz="3600" dirty="0" smtClean="0"/>
              <a:t>10 Years of Wins</a:t>
            </a:r>
          </a:p>
        </p:txBody>
      </p:sp>
      <p:sp>
        <p:nvSpPr>
          <p:cNvPr id="9219" name="Rectangle 3"/>
          <p:cNvSpPr>
            <a:spLocks noGrp="1" noChangeArrowheads="1"/>
          </p:cNvSpPr>
          <p:nvPr>
            <p:ph type="body" idx="1"/>
          </p:nvPr>
        </p:nvSpPr>
        <p:spPr>
          <a:xfrm>
            <a:off x="379413" y="1370013"/>
            <a:ext cx="8539163" cy="5038271"/>
          </a:xfrm>
        </p:spPr>
        <p:txBody>
          <a:bodyPr/>
          <a:lstStyle/>
          <a:p>
            <a:pPr marL="347472" indent="-347472" eaLnBrk="1" hangingPunct="1">
              <a:lnSpc>
                <a:spcPct val="80000"/>
              </a:lnSpc>
              <a:spcBef>
                <a:spcPts val="400"/>
              </a:spcBef>
              <a:spcAft>
                <a:spcPts val="400"/>
              </a:spcAft>
              <a:defRPr/>
            </a:pPr>
            <a:r>
              <a:rPr lang="en-US" sz="2300" b="1" dirty="0" smtClean="0"/>
              <a:t>Major Pay Raises for Currently Serving</a:t>
            </a:r>
          </a:p>
          <a:p>
            <a:pPr marL="347472" indent="-347472" eaLnBrk="1" hangingPunct="1">
              <a:lnSpc>
                <a:spcPct val="80000"/>
              </a:lnSpc>
              <a:spcBef>
                <a:spcPts val="400"/>
              </a:spcBef>
              <a:spcAft>
                <a:spcPts val="400"/>
              </a:spcAft>
              <a:defRPr/>
            </a:pPr>
            <a:r>
              <a:rPr lang="en-US" sz="2300" b="1" dirty="0" smtClean="0"/>
              <a:t>End Strength Increases</a:t>
            </a:r>
          </a:p>
          <a:p>
            <a:pPr marL="347472" indent="-347472" eaLnBrk="1" hangingPunct="1">
              <a:lnSpc>
                <a:spcPct val="80000"/>
              </a:lnSpc>
              <a:spcBef>
                <a:spcPts val="400"/>
              </a:spcBef>
              <a:spcAft>
                <a:spcPts val="400"/>
              </a:spcAft>
              <a:defRPr/>
            </a:pPr>
            <a:r>
              <a:rPr lang="en-US" sz="2300" b="1" dirty="0" smtClean="0"/>
              <a:t>Survivor Benefit Upgrades</a:t>
            </a:r>
          </a:p>
          <a:p>
            <a:pPr marL="347472" indent="-347472" eaLnBrk="1" hangingPunct="1">
              <a:lnSpc>
                <a:spcPct val="80000"/>
              </a:lnSpc>
              <a:spcBef>
                <a:spcPts val="400"/>
              </a:spcBef>
              <a:spcAft>
                <a:spcPts val="400"/>
              </a:spcAft>
              <a:defRPr/>
            </a:pPr>
            <a:r>
              <a:rPr lang="en-US" sz="2300" b="1" dirty="0" smtClean="0"/>
              <a:t>Defeated Major TRICARE Fee Hikes</a:t>
            </a:r>
          </a:p>
          <a:p>
            <a:pPr marL="347472" indent="-347472" eaLnBrk="1" hangingPunct="1">
              <a:lnSpc>
                <a:spcPct val="80000"/>
              </a:lnSpc>
              <a:spcBef>
                <a:spcPts val="400"/>
              </a:spcBef>
              <a:spcAft>
                <a:spcPts val="400"/>
              </a:spcAft>
              <a:defRPr/>
            </a:pPr>
            <a:r>
              <a:rPr lang="en-US" sz="2300" b="1" dirty="0" smtClean="0"/>
              <a:t>TRICARE For Life/TRICARE Senior Pharmacy</a:t>
            </a:r>
          </a:p>
          <a:p>
            <a:pPr marL="347472" indent="-347472" eaLnBrk="1" hangingPunct="1">
              <a:lnSpc>
                <a:spcPct val="80000"/>
              </a:lnSpc>
              <a:spcBef>
                <a:spcPts val="400"/>
              </a:spcBef>
              <a:spcAft>
                <a:spcPts val="400"/>
              </a:spcAft>
              <a:defRPr/>
            </a:pPr>
            <a:r>
              <a:rPr lang="en-US" sz="2300" b="1" dirty="0" smtClean="0"/>
              <a:t>Major GI Bill Upgrades (Transferability)</a:t>
            </a:r>
          </a:p>
          <a:p>
            <a:pPr marL="347472" indent="-347472" eaLnBrk="1" hangingPunct="1">
              <a:lnSpc>
                <a:spcPct val="80000"/>
              </a:lnSpc>
              <a:spcBef>
                <a:spcPts val="400"/>
              </a:spcBef>
              <a:spcAft>
                <a:spcPts val="400"/>
              </a:spcAft>
              <a:defRPr/>
            </a:pPr>
            <a:r>
              <a:rPr lang="en-US" sz="2300" b="1" dirty="0" smtClean="0"/>
              <a:t>Wounded Warrior Protections</a:t>
            </a:r>
          </a:p>
          <a:p>
            <a:pPr marL="347472" indent="-347472" eaLnBrk="1" hangingPunct="1">
              <a:lnSpc>
                <a:spcPct val="80000"/>
              </a:lnSpc>
              <a:spcBef>
                <a:spcPts val="400"/>
              </a:spcBef>
              <a:spcAft>
                <a:spcPts val="400"/>
              </a:spcAft>
              <a:defRPr/>
            </a:pPr>
            <a:r>
              <a:rPr lang="en-US" sz="2300" b="1" dirty="0" smtClean="0"/>
              <a:t>Caregiver Enhancements </a:t>
            </a:r>
          </a:p>
          <a:p>
            <a:pPr marL="347472" indent="-347472" eaLnBrk="1" hangingPunct="1">
              <a:lnSpc>
                <a:spcPct val="80000"/>
              </a:lnSpc>
              <a:spcBef>
                <a:spcPts val="400"/>
              </a:spcBef>
              <a:spcAft>
                <a:spcPts val="400"/>
              </a:spcAft>
              <a:defRPr/>
            </a:pPr>
            <a:r>
              <a:rPr lang="en-US" sz="2300" b="1" dirty="0" smtClean="0"/>
              <a:t>Repealed REDUX Retirement Penalties</a:t>
            </a:r>
          </a:p>
          <a:p>
            <a:pPr marL="347472" indent="-347472" eaLnBrk="1" hangingPunct="1">
              <a:lnSpc>
                <a:spcPct val="80000"/>
              </a:lnSpc>
              <a:spcBef>
                <a:spcPts val="400"/>
              </a:spcBef>
              <a:spcAft>
                <a:spcPts val="400"/>
              </a:spcAft>
              <a:defRPr/>
            </a:pPr>
            <a:r>
              <a:rPr lang="en-US" sz="2300" b="1" dirty="0" smtClean="0"/>
              <a:t>Concurrent Receipt</a:t>
            </a:r>
          </a:p>
          <a:p>
            <a:pPr eaLnBrk="1" hangingPunct="1">
              <a:lnSpc>
                <a:spcPct val="80000"/>
              </a:lnSpc>
              <a:spcBef>
                <a:spcPct val="15000"/>
              </a:spcBef>
              <a:spcAft>
                <a:spcPct val="20000"/>
              </a:spcAft>
              <a:defRPr/>
            </a:pPr>
            <a:r>
              <a:rPr lang="en-US" sz="2300" b="1" dirty="0" smtClean="0"/>
              <a:t>Reserve TRICARE Coverage (&amp; Premium Cut)</a:t>
            </a:r>
          </a:p>
          <a:p>
            <a:pPr eaLnBrk="1" hangingPunct="1">
              <a:lnSpc>
                <a:spcPct val="80000"/>
              </a:lnSpc>
              <a:spcBef>
                <a:spcPct val="15000"/>
              </a:spcBef>
              <a:spcAft>
                <a:spcPct val="20000"/>
              </a:spcAft>
              <a:defRPr/>
            </a:pPr>
            <a:r>
              <a:rPr lang="en-US" sz="2300" b="1" dirty="0" smtClean="0"/>
              <a:t>G/R </a:t>
            </a:r>
            <a:r>
              <a:rPr lang="en-US" sz="2300" b="1" dirty="0" err="1" smtClean="0"/>
              <a:t>Rtmt</a:t>
            </a:r>
            <a:r>
              <a:rPr lang="en-US" sz="2300" b="1" dirty="0" smtClean="0"/>
              <a:t> Age Credit for AD Svc (Prospective)</a:t>
            </a:r>
          </a:p>
          <a:p>
            <a:pPr marL="347472" indent="-347472" eaLnBrk="1" hangingPunct="1">
              <a:lnSpc>
                <a:spcPct val="80000"/>
              </a:lnSpc>
              <a:spcBef>
                <a:spcPts val="400"/>
              </a:spcBef>
              <a:spcAft>
                <a:spcPts val="400"/>
              </a:spcAft>
              <a:defRPr/>
            </a:pPr>
            <a:endParaRPr lang="en-US" sz="2300" b="1" dirty="0" smtClean="0"/>
          </a:p>
          <a:p>
            <a:pPr marL="347472" indent="-347472" eaLnBrk="1" hangingPunct="1">
              <a:lnSpc>
                <a:spcPct val="80000"/>
              </a:lnSpc>
              <a:spcBef>
                <a:spcPts val="400"/>
              </a:spcBef>
              <a:spcAft>
                <a:spcPts val="400"/>
              </a:spcAft>
              <a:defRPr/>
            </a:pPr>
            <a:endParaRPr lang="en-US" sz="2300" b="1" dirty="0" smtClean="0"/>
          </a:p>
          <a:p>
            <a:pPr marL="347472" indent="-347472" eaLnBrk="1" hangingPunct="1">
              <a:lnSpc>
                <a:spcPct val="80000"/>
              </a:lnSpc>
              <a:spcBef>
                <a:spcPts val="400"/>
              </a:spcBef>
              <a:spcAft>
                <a:spcPts val="400"/>
              </a:spcAft>
              <a:defRPr/>
            </a:pPr>
            <a:endParaRPr lang="en-US" sz="2300" b="1" dirty="0" smtClean="0"/>
          </a:p>
        </p:txBody>
      </p:sp>
    </p:spTree>
    <p:extLst>
      <p:ext uri="{BB962C8B-B14F-4D97-AF65-F5344CB8AC3E}">
        <p14:creationId xmlns:p14="http://schemas.microsoft.com/office/powerpoint/2010/main" val="476477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04850" y="348116"/>
            <a:ext cx="7772400" cy="678543"/>
          </a:xfrm>
        </p:spPr>
        <p:txBody>
          <a:bodyPr/>
          <a:lstStyle/>
          <a:p>
            <a:pPr algn="ctr"/>
            <a:r>
              <a:rPr lang="en-US" sz="3600" dirty="0" smtClean="0"/>
              <a:t>Major Unresolved Issues</a:t>
            </a:r>
          </a:p>
        </p:txBody>
      </p:sp>
      <p:sp>
        <p:nvSpPr>
          <p:cNvPr id="6147" name="Content Placeholder 2"/>
          <p:cNvSpPr>
            <a:spLocks noGrp="1"/>
          </p:cNvSpPr>
          <p:nvPr>
            <p:ph idx="1"/>
          </p:nvPr>
        </p:nvSpPr>
        <p:spPr>
          <a:xfrm>
            <a:off x="379413" y="1204687"/>
            <a:ext cx="8458200" cy="5062312"/>
          </a:xfrm>
        </p:spPr>
        <p:txBody>
          <a:bodyPr/>
          <a:lstStyle/>
          <a:p>
            <a:pPr marL="365125" indent="-365125">
              <a:spcBef>
                <a:spcPts val="600"/>
              </a:spcBef>
              <a:spcAft>
                <a:spcPts val="600"/>
              </a:spcAft>
            </a:pPr>
            <a:r>
              <a:rPr lang="en-US" sz="2400" b="1" dirty="0" smtClean="0"/>
              <a:t>FY14 Defense Bill </a:t>
            </a:r>
          </a:p>
          <a:p>
            <a:pPr marL="765175" lvl="2" indent="-365125">
              <a:spcBef>
                <a:spcPts val="600"/>
              </a:spcBef>
              <a:spcAft>
                <a:spcPts val="600"/>
              </a:spcAft>
            </a:pPr>
            <a:r>
              <a:rPr lang="en-US" sz="2000" b="1" dirty="0" smtClean="0"/>
              <a:t>Active Duty Pay Cap</a:t>
            </a:r>
          </a:p>
          <a:p>
            <a:pPr marL="765175" lvl="2" indent="-365125">
              <a:spcBef>
                <a:spcPts val="600"/>
              </a:spcBef>
              <a:spcAft>
                <a:spcPts val="600"/>
              </a:spcAft>
            </a:pPr>
            <a:r>
              <a:rPr lang="en-US" sz="2000" b="1" dirty="0" smtClean="0"/>
              <a:t>Big TRICARE Fee Hikes</a:t>
            </a:r>
          </a:p>
          <a:p>
            <a:pPr marL="365125" indent="-365125">
              <a:spcBef>
                <a:spcPts val="600"/>
              </a:spcBef>
              <a:spcAft>
                <a:spcPts val="600"/>
              </a:spcAft>
            </a:pPr>
            <a:r>
              <a:rPr lang="en-US" sz="2400" b="1" dirty="0" smtClean="0"/>
              <a:t>Continuing Resolution (CR)</a:t>
            </a:r>
          </a:p>
          <a:p>
            <a:pPr marL="765175" lvl="1" indent="-365125">
              <a:spcBef>
                <a:spcPts val="600"/>
              </a:spcBef>
              <a:spcAft>
                <a:spcPts val="600"/>
              </a:spcAft>
            </a:pPr>
            <a:r>
              <a:rPr lang="en-US" sz="2000" b="1" dirty="0" smtClean="0"/>
              <a:t>House and Senate are at an impasse</a:t>
            </a:r>
          </a:p>
          <a:p>
            <a:pPr marL="365125" indent="-365125">
              <a:spcBef>
                <a:spcPts val="600"/>
              </a:spcBef>
              <a:spcAft>
                <a:spcPts val="600"/>
              </a:spcAft>
            </a:pPr>
            <a:r>
              <a:rPr lang="en-US" sz="2400" b="1" dirty="0" smtClean="0"/>
              <a:t>Sequestration</a:t>
            </a:r>
          </a:p>
          <a:p>
            <a:pPr marL="365125" indent="-365125">
              <a:spcBef>
                <a:spcPts val="600"/>
              </a:spcBef>
              <a:spcAft>
                <a:spcPts val="600"/>
              </a:spcAft>
            </a:pPr>
            <a:r>
              <a:rPr lang="en-US" sz="2400" b="1" dirty="0" smtClean="0"/>
              <a:t>Debt Ceiling </a:t>
            </a:r>
          </a:p>
          <a:p>
            <a:pPr marL="365125" indent="-365125">
              <a:spcBef>
                <a:spcPts val="600"/>
              </a:spcBef>
              <a:spcAft>
                <a:spcPts val="600"/>
              </a:spcAft>
            </a:pPr>
            <a:r>
              <a:rPr lang="en-US" sz="2400" b="1" dirty="0" smtClean="0"/>
              <a:t>“Doc Fix” – 24.4% Medicare/TRICARE cut </a:t>
            </a:r>
          </a:p>
          <a:p>
            <a:pPr marL="765175" lvl="1" indent="-365125">
              <a:spcBef>
                <a:spcPts val="600"/>
              </a:spcBef>
              <a:spcAft>
                <a:spcPts val="600"/>
              </a:spcAft>
            </a:pPr>
            <a:r>
              <a:rPr lang="en-US" sz="2000" b="1" dirty="0" smtClean="0"/>
              <a:t>Eff. Jan 14 and cost = $138B over 10 yrs</a:t>
            </a:r>
          </a:p>
          <a:p>
            <a:pPr marL="765175" lvl="1" indent="-365125">
              <a:spcBef>
                <a:spcPts val="600"/>
              </a:spcBef>
              <a:spcAft>
                <a:spcPts val="600"/>
              </a:spcAft>
              <a:buFont typeface="Wingdings" pitchFamily="2" charset="2"/>
              <a:buNone/>
            </a:pPr>
            <a:endParaRPr lang="en-US" sz="800" b="1" dirty="0" smtClean="0"/>
          </a:p>
          <a:p>
            <a:pPr marL="365125" indent="-365125">
              <a:spcBef>
                <a:spcPts val="600"/>
              </a:spcBef>
              <a:spcAft>
                <a:spcPts val="600"/>
              </a:spcAft>
              <a:buFont typeface="Wingdings" pitchFamily="2" charset="2"/>
              <a:buNone/>
            </a:pPr>
            <a:endParaRPr lang="en-US" sz="3200" b="1" dirty="0" smtClean="0"/>
          </a:p>
        </p:txBody>
      </p:sp>
    </p:spTree>
    <p:extLst>
      <p:ext uri="{BB962C8B-B14F-4D97-AF65-F5344CB8AC3E}">
        <p14:creationId xmlns:p14="http://schemas.microsoft.com/office/powerpoint/2010/main" val="3544798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98500" y="547914"/>
            <a:ext cx="7772400" cy="453571"/>
          </a:xfrm>
        </p:spPr>
        <p:txBody>
          <a:bodyPr/>
          <a:lstStyle/>
          <a:p>
            <a:pPr algn="ctr"/>
            <a:r>
              <a:rPr lang="en-US" sz="3600" dirty="0" smtClean="0"/>
              <a:t>FY14 White House Budget </a:t>
            </a:r>
          </a:p>
        </p:txBody>
      </p:sp>
      <p:sp>
        <p:nvSpPr>
          <p:cNvPr id="6147" name="Content Placeholder 2"/>
          <p:cNvSpPr>
            <a:spLocks noGrp="1"/>
          </p:cNvSpPr>
          <p:nvPr>
            <p:ph idx="1"/>
          </p:nvPr>
        </p:nvSpPr>
        <p:spPr>
          <a:xfrm>
            <a:off x="379413" y="1132114"/>
            <a:ext cx="8458200" cy="5160057"/>
          </a:xfrm>
        </p:spPr>
        <p:txBody>
          <a:bodyPr/>
          <a:lstStyle/>
          <a:p>
            <a:pPr marL="365125" indent="-365125">
              <a:spcBef>
                <a:spcPts val="450"/>
              </a:spcBef>
              <a:spcAft>
                <a:spcPts val="450"/>
              </a:spcAft>
            </a:pPr>
            <a:r>
              <a:rPr lang="en-US" sz="2400" b="1" dirty="0" smtClean="0"/>
              <a:t>Federal Budget Includes Sequester “De-Trigger” but also Chained-CPI Proposal</a:t>
            </a:r>
          </a:p>
          <a:p>
            <a:pPr marL="365125" indent="-365125">
              <a:spcBef>
                <a:spcPts val="450"/>
              </a:spcBef>
              <a:spcAft>
                <a:spcPts val="450"/>
              </a:spcAft>
            </a:pPr>
            <a:r>
              <a:rPr lang="en-US" sz="2400" b="1" dirty="0" err="1" smtClean="0"/>
              <a:t>DoD</a:t>
            </a:r>
            <a:r>
              <a:rPr lang="en-US" sz="2400" b="1" dirty="0" smtClean="0"/>
              <a:t> Budget Keeps Same Rhetoric “Personnel Costs are Spiraling Out of Control” </a:t>
            </a:r>
          </a:p>
          <a:p>
            <a:pPr marL="365125" indent="-365125">
              <a:spcBef>
                <a:spcPts val="450"/>
              </a:spcBef>
              <a:spcAft>
                <a:spcPts val="450"/>
              </a:spcAft>
            </a:pPr>
            <a:r>
              <a:rPr lang="en-US" sz="2400" b="1" dirty="0" smtClean="0"/>
              <a:t>Answer: Personnel Program Cuts/More</a:t>
            </a:r>
          </a:p>
          <a:p>
            <a:pPr marL="765175" lvl="1" indent="-365125">
              <a:spcBef>
                <a:spcPts val="450"/>
              </a:spcBef>
              <a:spcAft>
                <a:spcPts val="450"/>
              </a:spcAft>
            </a:pPr>
            <a:r>
              <a:rPr lang="en-US" sz="2000" b="1" dirty="0" smtClean="0"/>
              <a:t>Revives HC Fees</a:t>
            </a:r>
          </a:p>
          <a:p>
            <a:pPr marL="1165225" lvl="2" indent="-365125">
              <a:spcBef>
                <a:spcPts val="450"/>
              </a:spcBef>
              <a:spcAft>
                <a:spcPts val="450"/>
              </a:spcAft>
            </a:pPr>
            <a:r>
              <a:rPr lang="en-US" sz="2000" b="1" dirty="0" smtClean="0"/>
              <a:t>Means-Testing Prime &amp; TFL</a:t>
            </a:r>
          </a:p>
          <a:p>
            <a:pPr marL="1165225" lvl="2" indent="-365125">
              <a:spcBef>
                <a:spcPts val="450"/>
              </a:spcBef>
              <a:spcAft>
                <a:spcPts val="450"/>
              </a:spcAft>
            </a:pPr>
            <a:r>
              <a:rPr lang="en-US" sz="2000" b="1" dirty="0" smtClean="0"/>
              <a:t>New TFL &amp; Standard Enrollment fees</a:t>
            </a:r>
          </a:p>
          <a:p>
            <a:pPr marL="1165225" lvl="2" indent="-365125">
              <a:spcBef>
                <a:spcPts val="450"/>
              </a:spcBef>
              <a:spcAft>
                <a:spcPts val="450"/>
              </a:spcAft>
            </a:pPr>
            <a:r>
              <a:rPr lang="en-US" sz="2000" b="1" dirty="0" smtClean="0"/>
              <a:t>Hikes Rx fees </a:t>
            </a:r>
          </a:p>
          <a:p>
            <a:pPr marL="765175" lvl="1" indent="-365125">
              <a:spcBef>
                <a:spcPts val="450"/>
              </a:spcBef>
              <a:spcAft>
                <a:spcPts val="450"/>
              </a:spcAft>
            </a:pPr>
            <a:r>
              <a:rPr lang="en-US" sz="2000" b="1" dirty="0" smtClean="0"/>
              <a:t>Proposes 1% Pay Cap vs. 1.8% by law</a:t>
            </a:r>
          </a:p>
          <a:p>
            <a:pPr marL="765175" lvl="1" indent="-365125">
              <a:spcBef>
                <a:spcPts val="450"/>
              </a:spcBef>
              <a:spcAft>
                <a:spcPts val="450"/>
              </a:spcAft>
            </a:pPr>
            <a:r>
              <a:rPr lang="en-US" sz="2000" b="1" dirty="0" smtClean="0"/>
              <a:t>Calls for another BRAC Round</a:t>
            </a:r>
          </a:p>
        </p:txBody>
      </p:sp>
    </p:spTree>
    <p:extLst>
      <p:ext uri="{BB962C8B-B14F-4D97-AF65-F5344CB8AC3E}">
        <p14:creationId xmlns:p14="http://schemas.microsoft.com/office/powerpoint/2010/main" val="2162413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563" y="152400"/>
            <a:ext cx="7772400" cy="1219200"/>
          </a:xfrm>
        </p:spPr>
        <p:txBody>
          <a:bodyPr>
            <a:normAutofit/>
          </a:bodyPr>
          <a:lstStyle/>
          <a:p>
            <a:r>
              <a:rPr lang="en-US" sz="3600" b="1" dirty="0" smtClean="0"/>
              <a:t>Personnel Costs</a:t>
            </a:r>
            <a:br>
              <a:rPr lang="en-US" sz="3600" b="1" dirty="0" smtClean="0"/>
            </a:br>
            <a:r>
              <a:rPr lang="en-US" sz="2000" b="1" dirty="0" smtClean="0"/>
              <a:t>as a Share of the Defense Budget by Year</a:t>
            </a:r>
            <a:endParaRPr lang="en-US" sz="20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387535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844800" y="6070992"/>
            <a:ext cx="3643085" cy="369332"/>
          </a:xfrm>
          <a:prstGeom prst="rect">
            <a:avLst/>
          </a:prstGeom>
          <a:noFill/>
        </p:spPr>
        <p:txBody>
          <a:bodyPr wrap="square" rtlCol="0">
            <a:spAutoFit/>
          </a:bodyPr>
          <a:lstStyle/>
          <a:p>
            <a:r>
              <a:rPr lang="en-US" sz="1800" b="1" dirty="0" smtClean="0">
                <a:latin typeface="+mn-lt"/>
              </a:rPr>
              <a:t>Health Care        Personnel</a:t>
            </a:r>
            <a:endParaRPr lang="en-US" sz="1800" b="1" dirty="0">
              <a:latin typeface="+mn-lt"/>
            </a:endParaRPr>
          </a:p>
        </p:txBody>
      </p:sp>
      <p:sp>
        <p:nvSpPr>
          <p:cNvPr id="3" name="Rectangle 2"/>
          <p:cNvSpPr/>
          <p:nvPr/>
        </p:nvSpPr>
        <p:spPr bwMode="auto">
          <a:xfrm>
            <a:off x="2648855" y="6163325"/>
            <a:ext cx="188686" cy="184666"/>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pitchFamily="18" charset="0"/>
            </a:endParaRPr>
          </a:p>
        </p:txBody>
      </p:sp>
      <p:sp>
        <p:nvSpPr>
          <p:cNvPr id="7" name="Rectangle 6"/>
          <p:cNvSpPr/>
          <p:nvPr/>
        </p:nvSpPr>
        <p:spPr bwMode="auto">
          <a:xfrm>
            <a:off x="4767943" y="6163325"/>
            <a:ext cx="188686" cy="184666"/>
          </a:xfrm>
          <a:prstGeom prst="rect">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573516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690563" y="266700"/>
            <a:ext cx="7772400" cy="990600"/>
          </a:xfrm>
        </p:spPr>
        <p:txBody>
          <a:bodyPr/>
          <a:lstStyle/>
          <a:p>
            <a:pPr algn="ctr"/>
            <a:r>
              <a:rPr lang="en-US" sz="3600" dirty="0" smtClean="0"/>
              <a:t>Chained CPI Effect</a:t>
            </a:r>
          </a:p>
        </p:txBody>
      </p:sp>
      <p:graphicFrame>
        <p:nvGraphicFramePr>
          <p:cNvPr id="1026" name="Content Placeholder 3"/>
          <p:cNvGraphicFramePr>
            <a:graphicFrameLocks noGrp="1"/>
          </p:cNvGraphicFramePr>
          <p:nvPr>
            <p:ph idx="1"/>
          </p:nvPr>
        </p:nvGraphicFramePr>
        <p:xfrm>
          <a:off x="457200" y="1295400"/>
          <a:ext cx="8229600" cy="4830763"/>
        </p:xfrm>
        <a:graphic>
          <a:graphicData uri="http://schemas.openxmlformats.org/presentationml/2006/ole">
            <mc:AlternateContent xmlns:mc="http://schemas.openxmlformats.org/markup-compatibility/2006">
              <mc:Choice xmlns:v="urn:schemas-microsoft-com:vml" Requires="v">
                <p:oleObj spid="_x0000_s40968" r:id="rId4" imgW="8230313" imgH="4828450" progId="Excel.Sheet.8">
                  <p:embed/>
                </p:oleObj>
              </mc:Choice>
              <mc:Fallback>
                <p:oleObj r:id="rId4" imgW="8230313" imgH="4828450"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8229600" cy="4830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Left Brace 4"/>
          <p:cNvSpPr>
            <a:spLocks/>
          </p:cNvSpPr>
          <p:nvPr/>
        </p:nvSpPr>
        <p:spPr bwMode="auto">
          <a:xfrm>
            <a:off x="5867400" y="3943350"/>
            <a:ext cx="152400" cy="228600"/>
          </a:xfrm>
          <a:prstGeom prst="leftBrace">
            <a:avLst>
              <a:gd name="adj1" fmla="val 8333"/>
              <a:gd name="adj2" fmla="val 50000"/>
            </a:avLst>
          </a:prstGeom>
          <a:noFill/>
          <a:ln w="28575" algn="ctr">
            <a:solidFill>
              <a:schemeClr val="tx1"/>
            </a:solidFill>
            <a:round/>
            <a:headEnd type="none" w="sm" len="sm"/>
            <a:tailEnd type="none" w="sm" len="sm"/>
          </a:ln>
        </p:spPr>
        <p:txBody>
          <a:bodyPr/>
          <a:lstStyle/>
          <a:p>
            <a:endParaRPr lang="en-US"/>
          </a:p>
        </p:txBody>
      </p:sp>
      <p:cxnSp>
        <p:nvCxnSpPr>
          <p:cNvPr id="1029" name="Straight Arrow Connector 6"/>
          <p:cNvCxnSpPr>
            <a:cxnSpLocks noChangeShapeType="1"/>
          </p:cNvCxnSpPr>
          <p:nvPr/>
        </p:nvCxnSpPr>
        <p:spPr bwMode="auto">
          <a:xfrm>
            <a:off x="4800600" y="3505200"/>
            <a:ext cx="966788" cy="509588"/>
          </a:xfrm>
          <a:prstGeom prst="straightConnector1">
            <a:avLst/>
          </a:prstGeom>
          <a:noFill/>
          <a:ln w="28575" algn="ctr">
            <a:solidFill>
              <a:schemeClr val="tx1"/>
            </a:solidFill>
            <a:round/>
            <a:headEnd type="none" w="sm" len="sm"/>
            <a:tailEnd type="arrow" w="med" len="med"/>
          </a:ln>
        </p:spPr>
      </p:cxnSp>
      <p:cxnSp>
        <p:nvCxnSpPr>
          <p:cNvPr id="1030" name="Straight Arrow Connector 9"/>
          <p:cNvCxnSpPr>
            <a:cxnSpLocks noChangeShapeType="1"/>
          </p:cNvCxnSpPr>
          <p:nvPr/>
        </p:nvCxnSpPr>
        <p:spPr bwMode="auto">
          <a:xfrm>
            <a:off x="7086600" y="2268538"/>
            <a:ext cx="914400" cy="1587"/>
          </a:xfrm>
          <a:prstGeom prst="straightConnector1">
            <a:avLst/>
          </a:prstGeom>
          <a:noFill/>
          <a:ln w="28575" algn="ctr">
            <a:solidFill>
              <a:schemeClr val="tx1"/>
            </a:solidFill>
            <a:round/>
            <a:headEnd type="none" w="sm" len="sm"/>
            <a:tailEnd type="arrow" w="med" len="med"/>
          </a:ln>
        </p:spPr>
      </p:cxnSp>
    </p:spTree>
    <p:extLst>
      <p:ext uri="{BB962C8B-B14F-4D97-AF65-F5344CB8AC3E}">
        <p14:creationId xmlns:p14="http://schemas.microsoft.com/office/powerpoint/2010/main" val="3636584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90563" y="330200"/>
            <a:ext cx="7772400" cy="863600"/>
          </a:xfrm>
        </p:spPr>
        <p:txBody>
          <a:bodyPr/>
          <a:lstStyle/>
          <a:p>
            <a:pPr algn="ctr"/>
            <a:r>
              <a:rPr lang="en-US" sz="3600" dirty="0" smtClean="0"/>
              <a:t>Sequestration’s Impact</a:t>
            </a:r>
          </a:p>
        </p:txBody>
      </p:sp>
      <p:sp>
        <p:nvSpPr>
          <p:cNvPr id="6147" name="Content Placeholder 2"/>
          <p:cNvSpPr>
            <a:spLocks noGrp="1"/>
          </p:cNvSpPr>
          <p:nvPr>
            <p:ph idx="1"/>
          </p:nvPr>
        </p:nvSpPr>
        <p:spPr>
          <a:xfrm>
            <a:off x="379413" y="1370013"/>
            <a:ext cx="8530544" cy="4602844"/>
          </a:xfrm>
        </p:spPr>
        <p:txBody>
          <a:bodyPr/>
          <a:lstStyle/>
          <a:p>
            <a:pPr marL="365125" indent="-365125">
              <a:spcBef>
                <a:spcPts val="600"/>
              </a:spcBef>
              <a:spcAft>
                <a:spcPts val="600"/>
              </a:spcAft>
            </a:pPr>
            <a:r>
              <a:rPr lang="en-US" sz="2400" b="1" dirty="0" smtClean="0"/>
              <a:t>Reduced Flying/Steaming Hours/Maintenance</a:t>
            </a:r>
          </a:p>
          <a:p>
            <a:pPr marL="365125" indent="-365125">
              <a:spcBef>
                <a:spcPts val="600"/>
              </a:spcBef>
              <a:spcAft>
                <a:spcPts val="600"/>
              </a:spcAft>
            </a:pPr>
            <a:r>
              <a:rPr lang="en-US" sz="2400" b="1" dirty="0" smtClean="0"/>
              <a:t>One-day per Week Commissary Closures</a:t>
            </a:r>
          </a:p>
          <a:p>
            <a:pPr marL="365125" indent="-365125">
              <a:spcBef>
                <a:spcPts val="600"/>
              </a:spcBef>
              <a:spcAft>
                <a:spcPts val="600"/>
              </a:spcAft>
            </a:pPr>
            <a:r>
              <a:rPr lang="en-US" sz="2400" b="1" dirty="0" smtClean="0"/>
              <a:t>11-day Furloughs…reduced to 6 days </a:t>
            </a:r>
          </a:p>
          <a:p>
            <a:pPr marL="800100" indent="-365125">
              <a:spcBef>
                <a:spcPts val="600"/>
              </a:spcBef>
              <a:spcAft>
                <a:spcPts val="600"/>
              </a:spcAft>
            </a:pPr>
            <a:r>
              <a:rPr lang="en-US" sz="2000" b="1" dirty="0" smtClean="0"/>
              <a:t>Impacts 600,000+ </a:t>
            </a:r>
            <a:r>
              <a:rPr lang="en-US" sz="2000" b="1" dirty="0" err="1" smtClean="0"/>
              <a:t>DoD</a:t>
            </a:r>
            <a:r>
              <a:rPr lang="en-US" sz="2000" b="1" dirty="0" smtClean="0"/>
              <a:t> civilian employees </a:t>
            </a:r>
          </a:p>
          <a:p>
            <a:pPr marL="365125" indent="-365125">
              <a:spcBef>
                <a:spcPts val="600"/>
              </a:spcBef>
              <a:spcAft>
                <a:spcPts val="600"/>
              </a:spcAft>
            </a:pPr>
            <a:r>
              <a:rPr lang="en-US" sz="2400" b="1" dirty="0" smtClean="0"/>
              <a:t>Reduced Health Care Support Service Access</a:t>
            </a:r>
          </a:p>
          <a:p>
            <a:pPr marL="365125" indent="-365125">
              <a:spcBef>
                <a:spcPts val="600"/>
              </a:spcBef>
              <a:spcAft>
                <a:spcPts val="600"/>
              </a:spcAft>
            </a:pPr>
            <a:r>
              <a:rPr lang="en-US" sz="2400" b="1" dirty="0" smtClean="0"/>
              <a:t>FY14: 100K force cuts, accelerate drawdown, RIFs, hiring freezes, halt accessions, promotions, bonuses &amp; PCSs</a:t>
            </a:r>
          </a:p>
          <a:p>
            <a:pPr marL="365125" indent="-365125">
              <a:spcBef>
                <a:spcPts val="600"/>
              </a:spcBef>
              <a:spcAft>
                <a:spcPts val="600"/>
              </a:spcAft>
            </a:pPr>
            <a:r>
              <a:rPr lang="en-US" sz="2400" b="1" dirty="0" smtClean="0"/>
              <a:t>FY15: 20% HQ </a:t>
            </a:r>
            <a:r>
              <a:rPr lang="en-US" sz="2400" b="1" dirty="0" err="1" smtClean="0"/>
              <a:t>redux</a:t>
            </a:r>
            <a:r>
              <a:rPr lang="en-US" sz="2400" b="1" dirty="0" smtClean="0"/>
              <a:t>; lower BAH; cap pay; more strength cuts; BRAC; Fees; all on table </a:t>
            </a:r>
          </a:p>
          <a:p>
            <a:pPr marL="365125" indent="-365125">
              <a:spcBef>
                <a:spcPts val="600"/>
              </a:spcBef>
              <a:spcAft>
                <a:spcPts val="600"/>
              </a:spcAft>
            </a:pPr>
            <a:endParaRPr lang="en-US" sz="2400" b="1" dirty="0" smtClean="0"/>
          </a:p>
          <a:p>
            <a:pPr marL="365125" indent="-365125">
              <a:spcBef>
                <a:spcPts val="600"/>
              </a:spcBef>
              <a:spcAft>
                <a:spcPts val="600"/>
              </a:spcAft>
              <a:buFont typeface="Wingdings" pitchFamily="2" charset="2"/>
              <a:buNone/>
            </a:pPr>
            <a:endParaRPr lang="en-US" sz="3200" b="1" dirty="0" smtClean="0"/>
          </a:p>
        </p:txBody>
      </p:sp>
    </p:spTree>
    <p:extLst>
      <p:ext uri="{BB962C8B-B14F-4D97-AF65-F5344CB8AC3E}">
        <p14:creationId xmlns:p14="http://schemas.microsoft.com/office/powerpoint/2010/main" val="415039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6200"/>
            <a:ext cx="7772400" cy="1219200"/>
          </a:xfrm>
        </p:spPr>
        <p:txBody>
          <a:bodyPr/>
          <a:lstStyle/>
          <a:p>
            <a:pPr algn="ctr" eaLnBrk="1" hangingPunct="1"/>
            <a:r>
              <a:rPr lang="en-US" sz="3600" dirty="0" smtClean="0"/>
              <a:t/>
            </a:r>
            <a:br>
              <a:rPr lang="en-US" sz="3600" dirty="0" smtClean="0"/>
            </a:br>
            <a:r>
              <a:rPr lang="en-US" sz="3600" dirty="0" smtClean="0"/>
              <a:t/>
            </a:r>
            <a:br>
              <a:rPr lang="en-US" sz="3600" dirty="0" smtClean="0"/>
            </a:br>
            <a:r>
              <a:rPr lang="en-US" sz="3600" dirty="0" smtClean="0"/>
              <a:t>Membership Summary  </a:t>
            </a:r>
            <a:br>
              <a:rPr lang="en-US" sz="3600" dirty="0" smtClean="0"/>
            </a:br>
            <a:r>
              <a:rPr lang="en-US" sz="3600" dirty="0" smtClean="0"/>
              <a:t/>
            </a:r>
            <a:br>
              <a:rPr lang="en-US" sz="3600" dirty="0" smtClean="0"/>
            </a:br>
            <a:endParaRPr lang="en-US" dirty="0" smtClean="0"/>
          </a:p>
        </p:txBody>
      </p:sp>
      <p:sp>
        <p:nvSpPr>
          <p:cNvPr id="4099" name="Rectangle 3"/>
          <p:cNvSpPr>
            <a:spLocks noGrp="1" noChangeArrowheads="1"/>
          </p:cNvSpPr>
          <p:nvPr>
            <p:ph type="body" idx="1"/>
          </p:nvPr>
        </p:nvSpPr>
        <p:spPr>
          <a:xfrm>
            <a:off x="685800" y="1371600"/>
            <a:ext cx="8001000" cy="4495800"/>
          </a:xfrm>
        </p:spPr>
        <p:txBody>
          <a:bodyPr/>
          <a:lstStyle/>
          <a:p>
            <a:pPr eaLnBrk="1" hangingPunct="1">
              <a:lnSpc>
                <a:spcPct val="90000"/>
              </a:lnSpc>
            </a:pPr>
            <a:r>
              <a:rPr lang="en-US" sz="2800" dirty="0" smtClean="0"/>
              <a:t>Now, hovering above 380,000 members</a:t>
            </a:r>
          </a:p>
          <a:p>
            <a:pPr lvl="1" eaLnBrk="1" hangingPunct="1">
              <a:lnSpc>
                <a:spcPct val="90000"/>
              </a:lnSpc>
            </a:pPr>
            <a:r>
              <a:rPr lang="en-US" sz="2400" dirty="0" smtClean="0"/>
              <a:t>Decade of modest growth</a:t>
            </a:r>
          </a:p>
          <a:p>
            <a:pPr eaLnBrk="1" hangingPunct="1">
              <a:lnSpc>
                <a:spcPct val="90000"/>
              </a:lnSpc>
            </a:pPr>
            <a:r>
              <a:rPr lang="en-US" sz="2800" dirty="0" smtClean="0"/>
              <a:t>Greatest Generation leaving</a:t>
            </a:r>
          </a:p>
          <a:p>
            <a:pPr lvl="1" eaLnBrk="1" hangingPunct="1">
              <a:lnSpc>
                <a:spcPct val="90000"/>
              </a:lnSpc>
            </a:pPr>
            <a:r>
              <a:rPr lang="en-US" sz="2400" dirty="0" smtClean="0"/>
              <a:t>Auxiliary member deaths trailing </a:t>
            </a:r>
          </a:p>
          <a:p>
            <a:pPr eaLnBrk="1" hangingPunct="1">
              <a:lnSpc>
                <a:spcPct val="90000"/>
              </a:lnSpc>
            </a:pPr>
            <a:r>
              <a:rPr lang="en-US" sz="2800" dirty="0" smtClean="0"/>
              <a:t>Need </a:t>
            </a:r>
            <a:r>
              <a:rPr lang="en-US" sz="2800" b="1" i="1" dirty="0" smtClean="0">
                <a:solidFill>
                  <a:srgbClr val="0070C0"/>
                </a:solidFill>
              </a:rPr>
              <a:t>next generations</a:t>
            </a:r>
            <a:r>
              <a:rPr lang="en-US" sz="2800" dirty="0" smtClean="0">
                <a:solidFill>
                  <a:srgbClr val="0070C0"/>
                </a:solidFill>
              </a:rPr>
              <a:t> </a:t>
            </a:r>
            <a:r>
              <a:rPr lang="en-US" sz="2800" dirty="0" smtClean="0"/>
              <a:t>to sustain</a:t>
            </a:r>
          </a:p>
          <a:p>
            <a:pPr eaLnBrk="1" hangingPunct="1">
              <a:lnSpc>
                <a:spcPct val="90000"/>
              </a:lnSpc>
            </a:pPr>
            <a:r>
              <a:rPr lang="en-US" sz="2800" dirty="0" smtClean="0"/>
              <a:t>Retention good…but too many lapse</a:t>
            </a:r>
          </a:p>
          <a:p>
            <a:pPr eaLnBrk="1" hangingPunct="1">
              <a:lnSpc>
                <a:spcPct val="90000"/>
              </a:lnSpc>
            </a:pPr>
            <a:r>
              <a:rPr lang="en-US" sz="2800" dirty="0" smtClean="0"/>
              <a:t>Recruiting now more important than ever</a:t>
            </a:r>
          </a:p>
          <a:p>
            <a:pPr eaLnBrk="1" hangingPunct="1">
              <a:lnSpc>
                <a:spcPct val="90000"/>
              </a:lnSpc>
            </a:pPr>
            <a:r>
              <a:rPr lang="en-US" sz="2800" dirty="0" smtClean="0"/>
              <a:t>Started new model of membership 1 Jan</a:t>
            </a:r>
          </a:p>
          <a:p>
            <a:pPr eaLnBrk="1" hangingPunct="1">
              <a:lnSpc>
                <a:spcPct val="90000"/>
              </a:lnSpc>
            </a:pPr>
            <a:endParaRPr lang="en-US" sz="2800" dirty="0" smtClean="0"/>
          </a:p>
          <a:p>
            <a:pPr eaLnBrk="1" hangingPunct="1">
              <a:lnSpc>
                <a:spcPct val="90000"/>
              </a:lnSpc>
              <a:buFont typeface="Wingdings" pitchFamily="2" charset="2"/>
              <a:buNone/>
            </a:pPr>
            <a:endParaRPr lang="en-US" sz="2800" dirty="0" smtClean="0"/>
          </a:p>
        </p:txBody>
      </p:sp>
    </p:spTree>
    <p:extLst>
      <p:ext uri="{BB962C8B-B14F-4D97-AF65-F5344CB8AC3E}">
        <p14:creationId xmlns:p14="http://schemas.microsoft.com/office/powerpoint/2010/main" val="183076755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690563" y="304800"/>
            <a:ext cx="7772400" cy="914400"/>
          </a:xfrm>
        </p:spPr>
        <p:txBody>
          <a:bodyPr/>
          <a:lstStyle/>
          <a:p>
            <a:pPr algn="ctr"/>
            <a:r>
              <a:rPr lang="en-US" sz="3600" dirty="0" smtClean="0"/>
              <a:t>FY14 </a:t>
            </a:r>
            <a:r>
              <a:rPr lang="en-US" sz="3600" dirty="0"/>
              <a:t>NDAA Update</a:t>
            </a:r>
          </a:p>
        </p:txBody>
      </p:sp>
      <p:sp>
        <p:nvSpPr>
          <p:cNvPr id="460803" name="Rectangle 3"/>
          <p:cNvSpPr>
            <a:spLocks noGrp="1" noChangeArrowheads="1"/>
          </p:cNvSpPr>
          <p:nvPr>
            <p:ph type="body" idx="1"/>
          </p:nvPr>
        </p:nvSpPr>
        <p:spPr>
          <a:xfrm>
            <a:off x="379413" y="1370013"/>
            <a:ext cx="8689975" cy="4267200"/>
          </a:xfrm>
        </p:spPr>
        <p:txBody>
          <a:bodyPr/>
          <a:lstStyle/>
          <a:p>
            <a:pPr>
              <a:lnSpc>
                <a:spcPct val="115000"/>
              </a:lnSpc>
              <a:spcBef>
                <a:spcPct val="15000"/>
              </a:spcBef>
              <a:spcAft>
                <a:spcPct val="15000"/>
              </a:spcAft>
            </a:pPr>
            <a:r>
              <a:rPr lang="en-US" sz="2600" b="1" dirty="0" smtClean="0"/>
              <a:t>Full House Passed June </a:t>
            </a:r>
          </a:p>
          <a:p>
            <a:pPr lvl="1">
              <a:lnSpc>
                <a:spcPct val="115000"/>
              </a:lnSpc>
              <a:spcBef>
                <a:spcPct val="15000"/>
              </a:spcBef>
              <a:spcAft>
                <a:spcPct val="15000"/>
              </a:spcAft>
            </a:pPr>
            <a:r>
              <a:rPr lang="en-US" sz="2200" b="1" dirty="0" smtClean="0"/>
              <a:t>Early Optimism – House rejected fees &amp; pay cap</a:t>
            </a:r>
            <a:endParaRPr lang="en-US" sz="2200" b="1" dirty="0"/>
          </a:p>
          <a:p>
            <a:pPr>
              <a:lnSpc>
                <a:spcPct val="115000"/>
              </a:lnSpc>
              <a:spcBef>
                <a:spcPct val="15000"/>
              </a:spcBef>
              <a:spcAft>
                <a:spcPct val="15000"/>
              </a:spcAft>
            </a:pPr>
            <a:r>
              <a:rPr lang="en-US" sz="2600" b="1" dirty="0" smtClean="0"/>
              <a:t>SASC Passed June</a:t>
            </a:r>
          </a:p>
          <a:p>
            <a:pPr lvl="1">
              <a:lnSpc>
                <a:spcPct val="115000"/>
              </a:lnSpc>
              <a:spcBef>
                <a:spcPct val="15000"/>
              </a:spcBef>
              <a:spcAft>
                <a:spcPct val="15000"/>
              </a:spcAft>
            </a:pPr>
            <a:r>
              <a:rPr lang="en-US" sz="2200" b="1" dirty="0" smtClean="0"/>
              <a:t>SASC (P) rejected fees; kept pay cap </a:t>
            </a:r>
          </a:p>
          <a:p>
            <a:pPr lvl="1">
              <a:lnSpc>
                <a:spcPct val="115000"/>
              </a:lnSpc>
              <a:spcBef>
                <a:spcPct val="15000"/>
              </a:spcBef>
              <a:spcAft>
                <a:spcPct val="15000"/>
              </a:spcAft>
            </a:pPr>
            <a:r>
              <a:rPr lang="en-US" sz="2200" b="1" dirty="0" smtClean="0"/>
              <a:t>Needs to clear full Senate – October?</a:t>
            </a:r>
          </a:p>
          <a:p>
            <a:pPr>
              <a:lnSpc>
                <a:spcPct val="115000"/>
              </a:lnSpc>
              <a:spcBef>
                <a:spcPct val="15000"/>
              </a:spcBef>
              <a:spcAft>
                <a:spcPct val="15000"/>
              </a:spcAft>
            </a:pPr>
            <a:r>
              <a:rPr lang="en-US" sz="2600" b="1" dirty="0" smtClean="0"/>
              <a:t>Conference Nov-Dec?</a:t>
            </a:r>
            <a:endParaRPr lang="en-US" sz="2600" dirty="0"/>
          </a:p>
        </p:txBody>
      </p:sp>
      <p:pic>
        <p:nvPicPr>
          <p:cNvPr id="460806" name="Picture 6" descr="MCSO02880_0000[1]"/>
          <p:cNvPicPr>
            <a:picLocks noChangeAspect="1" noChangeArrowheads="1"/>
          </p:cNvPicPr>
          <p:nvPr/>
        </p:nvPicPr>
        <p:blipFill>
          <a:blip r:embed="rId3"/>
          <a:srcRect/>
          <a:stretch>
            <a:fillRect/>
          </a:stretch>
        </p:blipFill>
        <p:spPr bwMode="auto">
          <a:xfrm>
            <a:off x="6407150" y="5200650"/>
            <a:ext cx="2511425" cy="1406525"/>
          </a:xfrm>
          <a:prstGeom prst="rect">
            <a:avLst/>
          </a:prstGeom>
          <a:noFill/>
        </p:spPr>
      </p:pic>
    </p:spTree>
    <p:extLst>
      <p:ext uri="{BB962C8B-B14F-4D97-AF65-F5344CB8AC3E}">
        <p14:creationId xmlns:p14="http://schemas.microsoft.com/office/powerpoint/2010/main" val="2247008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0FE9593-CBCB-47EA-9BE5-FD97642BFFDD}" type="slidenum">
              <a:rPr lang="en-US" smtClean="0"/>
              <a:pPr>
                <a:defRPr/>
              </a:pPr>
              <a:t>31</a:t>
            </a:fld>
            <a:endParaRPr lang="en-US"/>
          </a:p>
        </p:txBody>
      </p:sp>
      <p:sp>
        <p:nvSpPr>
          <p:cNvPr id="5" name="Rectangle 2"/>
          <p:cNvSpPr>
            <a:spLocks noGrp="1" noChangeArrowheads="1"/>
          </p:cNvSpPr>
          <p:nvPr>
            <p:ph type="title"/>
          </p:nvPr>
        </p:nvSpPr>
        <p:spPr>
          <a:xfrm>
            <a:off x="690563" y="362743"/>
            <a:ext cx="7772400" cy="798513"/>
          </a:xfrm>
        </p:spPr>
        <p:txBody>
          <a:bodyPr/>
          <a:lstStyle/>
          <a:p>
            <a:pPr algn="ctr" eaLnBrk="1" hangingPunct="1"/>
            <a:r>
              <a:rPr lang="en-US" sz="3600" dirty="0" smtClean="0"/>
              <a:t>FY14 NDAA Update</a:t>
            </a:r>
          </a:p>
        </p:txBody>
      </p:sp>
      <p:graphicFrame>
        <p:nvGraphicFramePr>
          <p:cNvPr id="6" name="Table 5"/>
          <p:cNvGraphicFramePr>
            <a:graphicFrameLocks noGrp="1"/>
          </p:cNvGraphicFramePr>
          <p:nvPr>
            <p:extLst>
              <p:ext uri="{D42A27DB-BD31-4B8C-83A1-F6EECF244321}">
                <p14:modId xmlns:p14="http://schemas.microsoft.com/office/powerpoint/2010/main" val="745863382"/>
              </p:ext>
            </p:extLst>
          </p:nvPr>
        </p:nvGraphicFramePr>
        <p:xfrm>
          <a:off x="349250" y="1327150"/>
          <a:ext cx="8504464" cy="5303757"/>
        </p:xfrm>
        <a:graphic>
          <a:graphicData uri="http://schemas.openxmlformats.org/drawingml/2006/table">
            <a:tbl>
              <a:tblPr firstRow="1" bandRow="1">
                <a:tableStyleId>{5C22544A-7EE6-4342-B048-85BDC9FD1C3A}</a:tableStyleId>
              </a:tblPr>
              <a:tblGrid>
                <a:gridCol w="4360859"/>
                <a:gridCol w="1212667"/>
                <a:gridCol w="1465469"/>
                <a:gridCol w="1465469"/>
              </a:tblGrid>
              <a:tr h="382957">
                <a:tc>
                  <a:txBody>
                    <a:bodyPr/>
                    <a:lstStyle/>
                    <a:p>
                      <a:pPr algn="ctr"/>
                      <a:r>
                        <a:rPr lang="en-US" dirty="0" smtClean="0">
                          <a:solidFill>
                            <a:srgbClr val="003366"/>
                          </a:solidFill>
                        </a:rPr>
                        <a:t>Proposal</a:t>
                      </a:r>
                      <a:endParaRPr lang="en-US" dirty="0">
                        <a:solidFill>
                          <a:srgbClr val="003366"/>
                        </a:solidFill>
                      </a:endParaRPr>
                    </a:p>
                  </a:txBody>
                  <a:tcPr/>
                </a:tc>
                <a:tc>
                  <a:txBody>
                    <a:bodyPr/>
                    <a:lstStyle/>
                    <a:p>
                      <a:pPr algn="ctr"/>
                      <a:r>
                        <a:rPr lang="en-US" dirty="0" smtClean="0">
                          <a:solidFill>
                            <a:srgbClr val="003366"/>
                          </a:solidFill>
                        </a:rPr>
                        <a:t>House </a:t>
                      </a:r>
                      <a:endParaRPr lang="en-US" dirty="0">
                        <a:solidFill>
                          <a:srgbClr val="003366"/>
                        </a:solidFill>
                      </a:endParaRPr>
                    </a:p>
                  </a:txBody>
                  <a:tcPr/>
                </a:tc>
                <a:tc>
                  <a:txBody>
                    <a:bodyPr/>
                    <a:lstStyle/>
                    <a:p>
                      <a:pPr algn="ctr"/>
                      <a:r>
                        <a:rPr lang="en-US" dirty="0" smtClean="0">
                          <a:solidFill>
                            <a:srgbClr val="003366"/>
                          </a:solidFill>
                        </a:rPr>
                        <a:t>Senate</a:t>
                      </a:r>
                      <a:endParaRPr lang="en-US" dirty="0">
                        <a:solidFill>
                          <a:srgbClr val="003366"/>
                        </a:solidFill>
                      </a:endParaRPr>
                    </a:p>
                  </a:txBody>
                  <a:tcPr/>
                </a:tc>
                <a:tc>
                  <a:txBody>
                    <a:bodyPr/>
                    <a:lstStyle/>
                    <a:p>
                      <a:pPr algn="ctr"/>
                      <a:r>
                        <a:rPr lang="en-US" dirty="0" smtClean="0">
                          <a:solidFill>
                            <a:srgbClr val="003366"/>
                          </a:solidFill>
                        </a:rPr>
                        <a:t>Final</a:t>
                      </a:r>
                      <a:endParaRPr lang="en-US" dirty="0">
                        <a:solidFill>
                          <a:srgbClr val="003366"/>
                        </a:solidFill>
                      </a:endParaRPr>
                    </a:p>
                  </a:txBody>
                  <a:tcPr/>
                </a:tc>
              </a:tr>
              <a:tr h="535090">
                <a:tc>
                  <a:txBody>
                    <a:bodyPr/>
                    <a:lstStyle/>
                    <a:p>
                      <a:pPr lvl="0" algn="l" eaLnBrk="1" hangingPunct="1">
                        <a:spcBef>
                          <a:spcPts val="600"/>
                        </a:spcBef>
                        <a:spcAft>
                          <a:spcPts val="600"/>
                        </a:spcAft>
                      </a:pPr>
                      <a:r>
                        <a:rPr lang="en-US" sz="1800" b="1" dirty="0" smtClean="0">
                          <a:latin typeface="+mn-lt"/>
                        </a:rPr>
                        <a:t>Pay Raise</a:t>
                      </a:r>
                      <a:endParaRPr lang="en-US" sz="1600" b="1"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ea typeface="Verdana" pitchFamily="34" charset="0"/>
                          <a:cs typeface="Verdana" pitchFamily="34" charset="0"/>
                        </a:rPr>
                        <a:t>1.8%</a:t>
                      </a:r>
                      <a:endParaRPr lang="en-US" sz="1800" b="1" baseline="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ea typeface="Verdana" pitchFamily="34" charset="0"/>
                          <a:cs typeface="Verdana" pitchFamily="34" charset="0"/>
                        </a:rPr>
                        <a:t>1.0%</a:t>
                      </a:r>
                      <a:endParaRPr lang="en-US" sz="1800" b="1" dirty="0">
                        <a:latin typeface="+mn-lt"/>
                        <a:ea typeface="Verdana" pitchFamily="34" charset="0"/>
                        <a:cs typeface="Verdana"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mn-lt"/>
                        <a:ea typeface="Verdana" pitchFamily="34" charset="0"/>
                        <a:cs typeface="Verdana" pitchFamily="34" charset="0"/>
                      </a:endParaRPr>
                    </a:p>
                  </a:txBody>
                  <a:tcPr anchor="ctr"/>
                </a:tc>
              </a:tr>
              <a:tr h="535090">
                <a:tc>
                  <a:txBody>
                    <a:bodyPr/>
                    <a:lstStyle/>
                    <a:p>
                      <a:pPr lvl="0" algn="l" eaLnBrk="1" hangingPunct="1">
                        <a:spcBef>
                          <a:spcPts val="600"/>
                        </a:spcBef>
                        <a:spcAft>
                          <a:spcPts val="600"/>
                        </a:spcAft>
                      </a:pPr>
                      <a:r>
                        <a:rPr lang="en-US" sz="1800" b="1" dirty="0" smtClean="0"/>
                        <a:t>End Strength IAW FY 13</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latin typeface="Wingdings 2" pitchFamily="18" charset="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latin typeface="Wingdings 2" pitchFamily="18" charset="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p>
                  </a:txBody>
                  <a:tcPr anchor="ctr"/>
                </a:tc>
              </a:tr>
              <a:tr h="535090">
                <a:tc>
                  <a:txBody>
                    <a:bodyPr/>
                    <a:lstStyle/>
                    <a:p>
                      <a:pPr lvl="0" algn="l" eaLnBrk="1" hangingPunct="1">
                        <a:spcBef>
                          <a:spcPts val="600"/>
                        </a:spcBef>
                        <a:spcAft>
                          <a:spcPts val="600"/>
                        </a:spcAft>
                      </a:pPr>
                      <a:r>
                        <a:rPr lang="en-US" sz="1800" b="1" dirty="0" smtClean="0"/>
                        <a:t>Sexual Assault Provisions</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p>
                  </a:txBody>
                  <a:tcPr anchor="ctr"/>
                </a:tc>
              </a:tr>
              <a:tr h="535090">
                <a:tc>
                  <a:txBody>
                    <a:bodyPr/>
                    <a:lstStyle/>
                    <a:p>
                      <a:pPr lvl="0" algn="l" eaLnBrk="1" hangingPunct="1">
                        <a:spcBef>
                          <a:spcPts val="600"/>
                        </a:spcBef>
                        <a:spcAft>
                          <a:spcPts val="600"/>
                        </a:spcAft>
                      </a:pPr>
                      <a:r>
                        <a:rPr lang="en-US" sz="1800" b="1" dirty="0" smtClean="0"/>
                        <a:t>Rejects Means-Testing/TFL</a:t>
                      </a:r>
                      <a:r>
                        <a:rPr lang="en-US" sz="1800" b="1" baseline="0" dirty="0" smtClean="0"/>
                        <a:t>/</a:t>
                      </a:r>
                      <a:r>
                        <a:rPr lang="en-US" sz="1800" b="1" baseline="0" dirty="0" err="1" smtClean="0"/>
                        <a:t>Std</a:t>
                      </a:r>
                      <a:r>
                        <a:rPr lang="en-US" sz="1800" b="1" baseline="0" dirty="0" smtClean="0"/>
                        <a:t> Fees</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latin typeface="Wingdings 2" pitchFamily="18" charset="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latin typeface="Wingdings 2" pitchFamily="18" charset="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p>
                  </a:txBody>
                  <a:tcPr anchor="ctr"/>
                </a:tc>
              </a:tr>
              <a:tr h="5350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t>Rejects</a:t>
                      </a:r>
                      <a:r>
                        <a:rPr lang="en-US" sz="1800" b="1" baseline="0" dirty="0" smtClean="0"/>
                        <a:t> </a:t>
                      </a:r>
                      <a:r>
                        <a:rPr lang="en-US" sz="1800" b="1" dirty="0" err="1" smtClean="0"/>
                        <a:t>DoD’s</a:t>
                      </a:r>
                      <a:r>
                        <a:rPr lang="en-US" sz="1800" b="1" dirty="0" smtClean="0"/>
                        <a:t> RX fee increases </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p>
                  </a:txBody>
                  <a:tcPr anchor="ctr"/>
                </a:tc>
              </a:tr>
              <a:tr h="5350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t>Blocked BRAC Rounds</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p>
                  </a:txBody>
                  <a:tcPr anchor="ctr"/>
                </a:tc>
              </a:tr>
              <a:tr h="535090">
                <a:tc>
                  <a:txBody>
                    <a:bodyPr/>
                    <a:lstStyle/>
                    <a:p>
                      <a:pPr lvl="0"/>
                      <a:r>
                        <a:rPr lang="en-US" sz="1800" b="1" dirty="0" smtClean="0"/>
                        <a:t>Special Needs Trust</a:t>
                      </a:r>
                      <a:endParaRPr lang="en-US" sz="1800" b="1" dirty="0"/>
                    </a:p>
                  </a:txBody>
                  <a:tcPr anchor="ctr"/>
                </a:tc>
                <a:tc>
                  <a:txBody>
                    <a:bodyPr/>
                    <a:lstStyle/>
                    <a:p>
                      <a:pPr algn="ctr"/>
                      <a:r>
                        <a:rPr lang="en-US" b="1" dirty="0" smtClean="0"/>
                        <a:t>No</a:t>
                      </a:r>
                      <a:endParaRPr lang="en-US"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mn-lt"/>
                      </a:endParaRPr>
                    </a:p>
                  </a:txBody>
                  <a:tcPr anchor="ctr"/>
                </a:tc>
              </a:tr>
              <a:tr h="5350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t>Transition Enhancements</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No</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mn-lt"/>
                      </a:endParaRPr>
                    </a:p>
                  </a:txBody>
                  <a:tcPr anchor="ctr"/>
                </a:tc>
              </a:tr>
              <a:tr h="5350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t>Homeowner Protections</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baseline="0" dirty="0" smtClean="0">
                          <a:latin typeface="Wingdings 2" pitchFamily="18" charset="2"/>
                        </a:rPr>
                        <a:t>P</a:t>
                      </a:r>
                      <a:endParaRPr lang="en-US" sz="2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No</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p>
                  </a:txBody>
                  <a:tcPr anchor="ctr"/>
                </a:tc>
              </a:tr>
            </a:tbl>
          </a:graphicData>
        </a:graphic>
      </p:graphicFrame>
    </p:spTree>
    <p:extLst>
      <p:ext uri="{BB962C8B-B14F-4D97-AF65-F5344CB8AC3E}">
        <p14:creationId xmlns:p14="http://schemas.microsoft.com/office/powerpoint/2010/main" val="3387632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33363" y="479425"/>
            <a:ext cx="8686800" cy="565150"/>
          </a:xfrm>
        </p:spPr>
        <p:txBody>
          <a:bodyPr/>
          <a:lstStyle/>
          <a:p>
            <a:pPr algn="ctr"/>
            <a:r>
              <a:rPr lang="en-US" sz="3200" dirty="0" smtClean="0"/>
              <a:t>FY13 NDAA Comp and Ret Modernization Commission</a:t>
            </a:r>
          </a:p>
        </p:txBody>
      </p:sp>
      <p:sp>
        <p:nvSpPr>
          <p:cNvPr id="10243" name="Rectangle 3"/>
          <p:cNvSpPr>
            <a:spLocks noGrp="1" noChangeArrowheads="1"/>
          </p:cNvSpPr>
          <p:nvPr>
            <p:ph type="body" idx="1"/>
          </p:nvPr>
        </p:nvSpPr>
        <p:spPr>
          <a:xfrm>
            <a:off x="379413" y="1370013"/>
            <a:ext cx="8588829" cy="4702856"/>
          </a:xfrm>
        </p:spPr>
        <p:txBody>
          <a:bodyPr/>
          <a:lstStyle/>
          <a:p>
            <a:pPr>
              <a:spcBef>
                <a:spcPts val="600"/>
              </a:spcBef>
              <a:spcAft>
                <a:spcPts val="600"/>
              </a:spcAft>
            </a:pPr>
            <a:r>
              <a:rPr lang="en-US" sz="2400" b="1" dirty="0" smtClean="0"/>
              <a:t>Defense Bill (sec. 671) calls for Commission to review Military Comp and Retirement </a:t>
            </a:r>
          </a:p>
          <a:p>
            <a:pPr lvl="1">
              <a:spcBef>
                <a:spcPts val="600"/>
              </a:spcBef>
              <a:spcAft>
                <a:spcPts val="600"/>
              </a:spcAft>
            </a:pPr>
            <a:r>
              <a:rPr lang="en-US" sz="2200" b="1" dirty="0" smtClean="0"/>
              <a:t>Members appointed</a:t>
            </a:r>
          </a:p>
          <a:p>
            <a:pPr lvl="2">
              <a:spcBef>
                <a:spcPts val="600"/>
              </a:spcBef>
              <a:spcAft>
                <a:spcPts val="600"/>
              </a:spcAft>
            </a:pPr>
            <a:r>
              <a:rPr lang="en-US" sz="2400" b="1" dirty="0"/>
              <a:t>Honorable </a:t>
            </a:r>
            <a:r>
              <a:rPr lang="en-US" sz="2400" b="1" dirty="0" err="1"/>
              <a:t>Alphonso</a:t>
            </a:r>
            <a:r>
              <a:rPr lang="en-US" sz="2400" b="1" dirty="0"/>
              <a:t> </a:t>
            </a:r>
            <a:r>
              <a:rPr lang="en-US" sz="2400" b="1" dirty="0" err="1"/>
              <a:t>Maldon</a:t>
            </a:r>
            <a:r>
              <a:rPr lang="en-US" sz="2400" b="1" dirty="0"/>
              <a:t>, </a:t>
            </a:r>
            <a:r>
              <a:rPr lang="en-US" sz="2400" b="1" dirty="0" smtClean="0"/>
              <a:t>Jr.</a:t>
            </a:r>
            <a:endParaRPr lang="en-US" sz="2200" b="1" dirty="0" smtClean="0"/>
          </a:p>
          <a:p>
            <a:pPr lvl="1">
              <a:spcBef>
                <a:spcPts val="600"/>
              </a:spcBef>
              <a:spcAft>
                <a:spcPts val="600"/>
              </a:spcAft>
            </a:pPr>
            <a:r>
              <a:rPr lang="en-US" sz="2200" b="1" dirty="0" smtClean="0"/>
              <a:t>Expect commission to review </a:t>
            </a:r>
            <a:r>
              <a:rPr lang="en-US" sz="2200" b="1" dirty="0"/>
              <a:t>“off-the-shelf” </a:t>
            </a:r>
            <a:r>
              <a:rPr lang="en-US" sz="2200" b="1" dirty="0" smtClean="0"/>
              <a:t>proposals (DBB, QRMC)</a:t>
            </a:r>
          </a:p>
          <a:p>
            <a:pPr>
              <a:spcBef>
                <a:spcPts val="600"/>
              </a:spcBef>
              <a:spcAft>
                <a:spcPts val="600"/>
              </a:spcAft>
            </a:pPr>
            <a:r>
              <a:rPr lang="en-US" sz="2400" b="1" dirty="0"/>
              <a:t>Report Due May 2014</a:t>
            </a:r>
          </a:p>
          <a:p>
            <a:pPr>
              <a:spcBef>
                <a:spcPts val="600"/>
              </a:spcBef>
              <a:spcAft>
                <a:spcPts val="600"/>
              </a:spcAft>
            </a:pPr>
            <a:r>
              <a:rPr lang="en-US" sz="2400" b="1" dirty="0" smtClean="0"/>
              <a:t>Last Major Change was Repealed (REDUX)</a:t>
            </a:r>
          </a:p>
        </p:txBody>
      </p:sp>
    </p:spTree>
    <p:extLst>
      <p:ext uri="{BB962C8B-B14F-4D97-AF65-F5344CB8AC3E}">
        <p14:creationId xmlns:p14="http://schemas.microsoft.com/office/powerpoint/2010/main" val="696597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8163" y="420687"/>
            <a:ext cx="8077200" cy="682625"/>
          </a:xfrm>
        </p:spPr>
        <p:txBody>
          <a:bodyPr/>
          <a:lstStyle/>
          <a:p>
            <a:pPr algn="ctr" eaLnBrk="1" hangingPunct="1"/>
            <a:r>
              <a:rPr lang="en-US" sz="3200" dirty="0" smtClean="0"/>
              <a:t>Comp and Ret Modernization Commission</a:t>
            </a:r>
          </a:p>
        </p:txBody>
      </p:sp>
      <p:sp>
        <p:nvSpPr>
          <p:cNvPr id="9219" name="Rectangle 3"/>
          <p:cNvSpPr>
            <a:spLocks noGrp="1" noChangeArrowheads="1"/>
          </p:cNvSpPr>
          <p:nvPr>
            <p:ph type="body" idx="1"/>
          </p:nvPr>
        </p:nvSpPr>
        <p:spPr>
          <a:xfrm>
            <a:off x="379413" y="1370013"/>
            <a:ext cx="8539163" cy="5038271"/>
          </a:xfrm>
        </p:spPr>
        <p:txBody>
          <a:bodyPr/>
          <a:lstStyle/>
          <a:p>
            <a:pPr>
              <a:spcBef>
                <a:spcPts val="500"/>
              </a:spcBef>
              <a:spcAft>
                <a:spcPts val="500"/>
              </a:spcAft>
            </a:pPr>
            <a:r>
              <a:rPr lang="en-US" sz="2400" b="1" dirty="0" smtClean="0"/>
              <a:t>FY13 NDAA created Commission </a:t>
            </a:r>
            <a:r>
              <a:rPr lang="en-US" sz="2400" b="1" dirty="0"/>
              <a:t>to review Military Comp and Retirement </a:t>
            </a:r>
          </a:p>
          <a:p>
            <a:pPr marL="749808" lvl="1" indent="-347472">
              <a:spcBef>
                <a:spcPts val="500"/>
              </a:spcBef>
              <a:spcAft>
                <a:spcPts val="500"/>
              </a:spcAft>
            </a:pPr>
            <a:r>
              <a:rPr lang="en-US" sz="1900" b="1" dirty="0" smtClean="0"/>
              <a:t>Short timeline – expect </a:t>
            </a:r>
            <a:r>
              <a:rPr lang="en-US" sz="1900" b="1" dirty="0"/>
              <a:t>commission to review “off-the-shelf” proposals (DBB, QRMC)</a:t>
            </a:r>
          </a:p>
          <a:p>
            <a:pPr marL="347472" indent="-347472" eaLnBrk="1" hangingPunct="1">
              <a:spcBef>
                <a:spcPts val="500"/>
              </a:spcBef>
              <a:spcAft>
                <a:spcPts val="500"/>
              </a:spcAft>
              <a:defRPr/>
            </a:pPr>
            <a:r>
              <a:rPr lang="en-US" sz="2300" b="1" dirty="0" smtClean="0"/>
              <a:t>Started 1 Jul, commissioners named:  </a:t>
            </a:r>
          </a:p>
          <a:p>
            <a:pPr marL="747522" lvl="1" indent="-347472" eaLnBrk="1" hangingPunct="1">
              <a:spcBef>
                <a:spcPts val="500"/>
              </a:spcBef>
              <a:spcAft>
                <a:spcPts val="500"/>
              </a:spcAft>
              <a:defRPr/>
            </a:pPr>
            <a:r>
              <a:rPr lang="en-US" sz="1900" b="1" dirty="0" smtClean="0"/>
              <a:t>Chair – Hon. </a:t>
            </a:r>
            <a:r>
              <a:rPr lang="en-US" sz="1900" b="1" dirty="0" err="1" smtClean="0"/>
              <a:t>Alphonso</a:t>
            </a:r>
            <a:r>
              <a:rPr lang="en-US" sz="1900" b="1" dirty="0" smtClean="0"/>
              <a:t> </a:t>
            </a:r>
            <a:r>
              <a:rPr lang="en-US" sz="1900" b="1" dirty="0" err="1" smtClean="0"/>
              <a:t>Maldon</a:t>
            </a:r>
            <a:r>
              <a:rPr lang="en-US" sz="1900" b="1" dirty="0" smtClean="0"/>
              <a:t> (former FMP)</a:t>
            </a:r>
          </a:p>
          <a:p>
            <a:pPr marL="747522" lvl="1" indent="-347472" eaLnBrk="1" hangingPunct="1">
              <a:spcBef>
                <a:spcPts val="500"/>
              </a:spcBef>
              <a:spcAft>
                <a:spcPts val="500"/>
              </a:spcAft>
              <a:defRPr/>
            </a:pPr>
            <a:r>
              <a:rPr lang="en-US" sz="1900" b="1" dirty="0" smtClean="0"/>
              <a:t>Former Senators Bob Kerrey &amp; Larry </a:t>
            </a:r>
            <a:r>
              <a:rPr lang="en-US" sz="1900" b="1" dirty="0" err="1" smtClean="0"/>
              <a:t>Pressler</a:t>
            </a:r>
            <a:endParaRPr lang="en-US" sz="1900" b="1" dirty="0" smtClean="0"/>
          </a:p>
          <a:p>
            <a:pPr marL="747522" lvl="1" indent="-347472" eaLnBrk="1" hangingPunct="1">
              <a:spcBef>
                <a:spcPts val="500"/>
              </a:spcBef>
              <a:spcAft>
                <a:spcPts val="500"/>
              </a:spcAft>
              <a:defRPr/>
            </a:pPr>
            <a:r>
              <a:rPr lang="en-US" sz="1900" b="1" dirty="0" smtClean="0"/>
              <a:t>Former Congressmen Steve Buyer &amp; Chris Carney</a:t>
            </a:r>
          </a:p>
          <a:p>
            <a:pPr marL="747522" lvl="1" indent="-347472" eaLnBrk="1" hangingPunct="1">
              <a:spcBef>
                <a:spcPts val="500"/>
              </a:spcBef>
              <a:spcAft>
                <a:spcPts val="500"/>
              </a:spcAft>
              <a:defRPr/>
            </a:pPr>
            <a:r>
              <a:rPr lang="en-US" sz="1900" b="1" dirty="0" err="1" smtClean="0"/>
              <a:t>Dov</a:t>
            </a:r>
            <a:r>
              <a:rPr lang="en-US" sz="1900" b="1" dirty="0" smtClean="0"/>
              <a:t> </a:t>
            </a:r>
            <a:r>
              <a:rPr lang="en-US" sz="1900" b="1" dirty="0" err="1" smtClean="0"/>
              <a:t>Zakheim</a:t>
            </a:r>
            <a:r>
              <a:rPr lang="en-US" sz="1900" b="1" dirty="0" smtClean="0"/>
              <a:t> (OSD Comp) &amp; Mr. Mike Higgins (HASC-P) </a:t>
            </a:r>
          </a:p>
          <a:p>
            <a:pPr marL="747522" lvl="1" indent="-347472" eaLnBrk="1" hangingPunct="1">
              <a:spcBef>
                <a:spcPts val="500"/>
              </a:spcBef>
              <a:spcAft>
                <a:spcPts val="500"/>
              </a:spcAft>
              <a:defRPr/>
            </a:pPr>
            <a:r>
              <a:rPr lang="en-US" sz="1900" b="1" dirty="0" smtClean="0"/>
              <a:t>GEN </a:t>
            </a:r>
            <a:r>
              <a:rPr lang="en-US" sz="1900" b="1" dirty="0" err="1" smtClean="0"/>
              <a:t>Chiarelli</a:t>
            </a:r>
            <a:r>
              <a:rPr lang="en-US" sz="1900" b="1" dirty="0" smtClean="0"/>
              <a:t> (USA-ret) &amp; ADM </a:t>
            </a:r>
            <a:r>
              <a:rPr lang="en-US" sz="1900" b="1" dirty="0" err="1" smtClean="0"/>
              <a:t>Giambastiani</a:t>
            </a:r>
            <a:r>
              <a:rPr lang="en-US" sz="1900" b="1" dirty="0" smtClean="0"/>
              <a:t> (USN-ret)</a:t>
            </a:r>
          </a:p>
          <a:p>
            <a:pPr marL="347472" indent="-347472" eaLnBrk="1" hangingPunct="1">
              <a:spcBef>
                <a:spcPts val="500"/>
              </a:spcBef>
              <a:spcAft>
                <a:spcPts val="500"/>
              </a:spcAft>
              <a:defRPr/>
            </a:pPr>
            <a:r>
              <a:rPr lang="en-US" sz="2300" b="1" smtClean="0"/>
              <a:t>Commission reports to President by </a:t>
            </a:r>
            <a:r>
              <a:rPr lang="en-US" sz="2300" b="1" dirty="0" smtClean="0"/>
              <a:t>1 May 2014</a:t>
            </a:r>
            <a:endParaRPr lang="en-US" sz="2700" b="1" dirty="0" smtClean="0"/>
          </a:p>
        </p:txBody>
      </p:sp>
    </p:spTree>
    <p:extLst>
      <p:ext uri="{BB962C8B-B14F-4D97-AF65-F5344CB8AC3E}">
        <p14:creationId xmlns:p14="http://schemas.microsoft.com/office/powerpoint/2010/main" val="2407164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33363" y="479425"/>
            <a:ext cx="8686800" cy="565150"/>
          </a:xfrm>
        </p:spPr>
        <p:txBody>
          <a:bodyPr/>
          <a:lstStyle/>
          <a:p>
            <a:pPr algn="ctr"/>
            <a:r>
              <a:rPr lang="en-US" sz="3200" dirty="0" smtClean="0"/>
              <a:t>Defense Business Board Military Retirement Proposal</a:t>
            </a:r>
          </a:p>
        </p:txBody>
      </p:sp>
      <p:sp>
        <p:nvSpPr>
          <p:cNvPr id="10243" name="Rectangle 3"/>
          <p:cNvSpPr>
            <a:spLocks noGrp="1" noChangeArrowheads="1"/>
          </p:cNvSpPr>
          <p:nvPr>
            <p:ph type="body" idx="1"/>
          </p:nvPr>
        </p:nvSpPr>
        <p:spPr>
          <a:xfrm>
            <a:off x="379413" y="1370013"/>
            <a:ext cx="8745538" cy="4702856"/>
          </a:xfrm>
        </p:spPr>
        <p:txBody>
          <a:bodyPr/>
          <a:lstStyle/>
          <a:p>
            <a:pPr>
              <a:spcBef>
                <a:spcPts val="600"/>
              </a:spcBef>
              <a:spcAft>
                <a:spcPts val="600"/>
              </a:spcAft>
            </a:pPr>
            <a:r>
              <a:rPr lang="en-US" sz="2600" b="1" dirty="0" smtClean="0"/>
              <a:t>Features:</a:t>
            </a:r>
          </a:p>
          <a:p>
            <a:pPr lvl="1">
              <a:spcBef>
                <a:spcPts val="600"/>
              </a:spcBef>
              <a:spcAft>
                <a:spcPts val="600"/>
              </a:spcAft>
            </a:pPr>
            <a:r>
              <a:rPr lang="en-US" sz="2400" b="1" dirty="0" smtClean="0"/>
              <a:t>Vest at 3-5 YOS, shift to ‘401k’-Style Plan w/Government  Contribution – No “Pension”</a:t>
            </a:r>
          </a:p>
          <a:p>
            <a:pPr lvl="1">
              <a:spcBef>
                <a:spcPts val="600"/>
              </a:spcBef>
              <a:spcAft>
                <a:spcPts val="600"/>
              </a:spcAft>
            </a:pPr>
            <a:r>
              <a:rPr lang="en-US" sz="2400" b="1" dirty="0" smtClean="0"/>
              <a:t>Higher Contribution Rate for Higher Risk Career Fields/Combat Zones</a:t>
            </a:r>
          </a:p>
          <a:p>
            <a:pPr>
              <a:spcBef>
                <a:spcPts val="600"/>
              </a:spcBef>
              <a:spcAft>
                <a:spcPts val="600"/>
              </a:spcAft>
            </a:pPr>
            <a:r>
              <a:rPr lang="en-US" sz="2600" b="1" dirty="0" smtClean="0"/>
              <a:t>Issues:</a:t>
            </a:r>
          </a:p>
          <a:p>
            <a:pPr lvl="1">
              <a:spcBef>
                <a:spcPts val="600"/>
              </a:spcBef>
              <a:spcAft>
                <a:spcPts val="600"/>
              </a:spcAft>
            </a:pPr>
            <a:r>
              <a:rPr lang="en-US" sz="2400" b="1" dirty="0" smtClean="0"/>
              <a:t>“Immediate” Transition Option </a:t>
            </a:r>
          </a:p>
          <a:p>
            <a:pPr lvl="1">
              <a:spcBef>
                <a:spcPts val="600"/>
              </a:spcBef>
              <a:spcAft>
                <a:spcPts val="600"/>
              </a:spcAft>
            </a:pPr>
            <a:r>
              <a:rPr lang="en-US" sz="2400" b="1" dirty="0" smtClean="0"/>
              <a:t>Place Benefit Risk on Member</a:t>
            </a:r>
          </a:p>
          <a:p>
            <a:pPr lvl="1">
              <a:spcBef>
                <a:spcPts val="600"/>
              </a:spcBef>
              <a:spcAft>
                <a:spcPts val="600"/>
              </a:spcAft>
            </a:pPr>
            <a:r>
              <a:rPr lang="en-US" sz="2400" b="1" dirty="0" smtClean="0"/>
              <a:t>Undermine Long-Term Retention/Readiness</a:t>
            </a:r>
            <a:endParaRPr lang="en-US" sz="2400" dirty="0" smtClean="0"/>
          </a:p>
        </p:txBody>
      </p:sp>
    </p:spTree>
    <p:extLst>
      <p:ext uri="{BB962C8B-B14F-4D97-AF65-F5344CB8AC3E}">
        <p14:creationId xmlns:p14="http://schemas.microsoft.com/office/powerpoint/2010/main" val="2162469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90563" y="479425"/>
            <a:ext cx="7772400" cy="565150"/>
          </a:xfrm>
        </p:spPr>
        <p:txBody>
          <a:bodyPr/>
          <a:lstStyle/>
          <a:p>
            <a:pPr algn="ctr"/>
            <a:r>
              <a:rPr lang="en-US" sz="3600" dirty="0" smtClean="0"/>
              <a:t>10</a:t>
            </a:r>
            <a:r>
              <a:rPr lang="en-US" sz="3600" baseline="30000" dirty="0" smtClean="0"/>
              <a:t>th</a:t>
            </a:r>
            <a:r>
              <a:rPr lang="en-US" sz="3600" dirty="0" smtClean="0"/>
              <a:t> QRMC Proposal</a:t>
            </a:r>
          </a:p>
        </p:txBody>
      </p:sp>
      <p:sp>
        <p:nvSpPr>
          <p:cNvPr id="10243" name="Rectangle 3"/>
          <p:cNvSpPr>
            <a:spLocks noGrp="1" noChangeArrowheads="1"/>
          </p:cNvSpPr>
          <p:nvPr>
            <p:ph type="body" idx="1"/>
          </p:nvPr>
        </p:nvSpPr>
        <p:spPr>
          <a:xfrm>
            <a:off x="379413" y="1370013"/>
            <a:ext cx="8745538" cy="4557713"/>
          </a:xfrm>
        </p:spPr>
        <p:txBody>
          <a:bodyPr/>
          <a:lstStyle/>
          <a:p>
            <a:pPr>
              <a:spcBef>
                <a:spcPts val="600"/>
              </a:spcBef>
              <a:spcAft>
                <a:spcPts val="600"/>
              </a:spcAft>
            </a:pPr>
            <a:r>
              <a:rPr lang="en-US" sz="2600" b="1" dirty="0" smtClean="0"/>
              <a:t>Features:</a:t>
            </a:r>
          </a:p>
          <a:p>
            <a:pPr lvl="1">
              <a:spcBef>
                <a:spcPts val="600"/>
              </a:spcBef>
              <a:spcAft>
                <a:spcPts val="600"/>
              </a:spcAft>
            </a:pPr>
            <a:r>
              <a:rPr lang="en-US" sz="2400" b="1" dirty="0" smtClean="0"/>
              <a:t>Vest at 10 YOS, shift to ‘401k’-Style Plan with $-match</a:t>
            </a:r>
          </a:p>
          <a:p>
            <a:pPr lvl="1">
              <a:spcBef>
                <a:spcPts val="600"/>
              </a:spcBef>
              <a:spcAft>
                <a:spcPts val="600"/>
              </a:spcAft>
            </a:pPr>
            <a:r>
              <a:rPr lang="en-US" sz="2400" b="1" dirty="0" smtClean="0"/>
              <a:t>Delay Ret Pay Until Age 57-60</a:t>
            </a:r>
          </a:p>
          <a:p>
            <a:pPr lvl="1">
              <a:spcBef>
                <a:spcPts val="600"/>
              </a:spcBef>
              <a:spcAft>
                <a:spcPts val="600"/>
              </a:spcAft>
            </a:pPr>
            <a:r>
              <a:rPr lang="en-US" sz="2400" b="1" dirty="0" smtClean="0"/>
              <a:t>Flexible “Gate”/Separation Bonuses </a:t>
            </a:r>
            <a:r>
              <a:rPr lang="en-US" sz="1400" b="1" dirty="0" smtClean="0"/>
              <a:t>(as needed)</a:t>
            </a:r>
            <a:endParaRPr lang="en-US" sz="2400" b="1" dirty="0" smtClean="0"/>
          </a:p>
          <a:p>
            <a:pPr>
              <a:spcBef>
                <a:spcPts val="600"/>
              </a:spcBef>
              <a:spcAft>
                <a:spcPts val="600"/>
              </a:spcAft>
            </a:pPr>
            <a:r>
              <a:rPr lang="en-US" sz="2600" b="1" dirty="0" smtClean="0"/>
              <a:t>Issues:</a:t>
            </a:r>
          </a:p>
          <a:p>
            <a:pPr lvl="1">
              <a:spcBef>
                <a:spcPts val="600"/>
              </a:spcBef>
              <a:spcAft>
                <a:spcPts val="600"/>
              </a:spcAft>
            </a:pPr>
            <a:r>
              <a:rPr lang="en-US" sz="2400" b="1" dirty="0" smtClean="0"/>
              <a:t>No Predictability of Benefit</a:t>
            </a:r>
          </a:p>
          <a:p>
            <a:pPr lvl="1">
              <a:spcBef>
                <a:spcPts val="600"/>
              </a:spcBef>
              <a:spcAft>
                <a:spcPts val="600"/>
              </a:spcAft>
            </a:pPr>
            <a:r>
              <a:rPr lang="en-US" sz="2400" b="1" dirty="0" smtClean="0"/>
              <a:t>Rob Career Members to Pay </a:t>
            </a:r>
            <a:r>
              <a:rPr lang="en-US" sz="2400" b="1" dirty="0" err="1" smtClean="0"/>
              <a:t>Separatees</a:t>
            </a:r>
            <a:endParaRPr lang="en-US" sz="2400" b="1" dirty="0" smtClean="0"/>
          </a:p>
          <a:p>
            <a:pPr lvl="1">
              <a:spcBef>
                <a:spcPts val="600"/>
              </a:spcBef>
              <a:spcAft>
                <a:spcPts val="600"/>
              </a:spcAft>
            </a:pPr>
            <a:r>
              <a:rPr lang="en-US" sz="2400" b="1" dirty="0" smtClean="0"/>
              <a:t>Undermine Long-Term Retention/Readiness</a:t>
            </a:r>
            <a:endParaRPr lang="en-US" sz="2400" dirty="0" smtClean="0"/>
          </a:p>
        </p:txBody>
      </p:sp>
    </p:spTree>
    <p:extLst>
      <p:ext uri="{BB962C8B-B14F-4D97-AF65-F5344CB8AC3E}">
        <p14:creationId xmlns:p14="http://schemas.microsoft.com/office/powerpoint/2010/main" val="292998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529771"/>
            <a:ext cx="7772400" cy="464457"/>
          </a:xfrm>
        </p:spPr>
        <p:txBody>
          <a:bodyPr/>
          <a:lstStyle/>
          <a:p>
            <a:pPr algn="ctr"/>
            <a:r>
              <a:rPr lang="en-US" sz="3600" dirty="0" smtClean="0"/>
              <a:t>Five-Year Outlook</a:t>
            </a:r>
            <a:endParaRPr lang="en-US" sz="3600" dirty="0"/>
          </a:p>
        </p:txBody>
      </p:sp>
      <p:sp>
        <p:nvSpPr>
          <p:cNvPr id="3" name="Content Placeholder 2"/>
          <p:cNvSpPr>
            <a:spLocks noGrp="1"/>
          </p:cNvSpPr>
          <p:nvPr>
            <p:ph idx="1"/>
          </p:nvPr>
        </p:nvSpPr>
        <p:spPr>
          <a:xfrm>
            <a:off x="379413" y="1370013"/>
            <a:ext cx="8457066" cy="5094514"/>
          </a:xfrm>
        </p:spPr>
        <p:txBody>
          <a:bodyPr/>
          <a:lstStyle/>
          <a:p>
            <a:pPr>
              <a:spcBef>
                <a:spcPts val="600"/>
              </a:spcBef>
              <a:spcAft>
                <a:spcPts val="600"/>
              </a:spcAft>
            </a:pPr>
            <a:r>
              <a:rPr lang="en-US" sz="2400" b="1" dirty="0"/>
              <a:t>T</a:t>
            </a:r>
            <a:r>
              <a:rPr lang="en-US" sz="2400" b="1" dirty="0" smtClean="0"/>
              <a:t>ough Under Any Scenario</a:t>
            </a:r>
            <a:endParaRPr lang="en-US" sz="2400" dirty="0"/>
          </a:p>
          <a:p>
            <a:pPr lvl="1">
              <a:spcBef>
                <a:spcPts val="600"/>
              </a:spcBef>
              <a:spcAft>
                <a:spcPts val="600"/>
              </a:spcAft>
            </a:pPr>
            <a:r>
              <a:rPr lang="en-US" sz="2000" b="1" dirty="0" smtClean="0"/>
              <a:t>Defense Budget Already Cut $500B…Sequestration Cuts Another $500B…PB proposal to “de-trigger”:</a:t>
            </a:r>
          </a:p>
          <a:p>
            <a:pPr lvl="2">
              <a:spcBef>
                <a:spcPts val="600"/>
              </a:spcBef>
              <a:spcAft>
                <a:spcPts val="600"/>
              </a:spcAft>
            </a:pPr>
            <a:r>
              <a:rPr lang="en-US" sz="2000" b="1" dirty="0" smtClean="0"/>
              <a:t>Cap Military Pay/Revive Health Care Fees </a:t>
            </a:r>
          </a:p>
          <a:p>
            <a:pPr lvl="2">
              <a:spcBef>
                <a:spcPts val="600"/>
              </a:spcBef>
              <a:spcAft>
                <a:spcPts val="600"/>
              </a:spcAft>
            </a:pPr>
            <a:r>
              <a:rPr lang="en-US" sz="2000" b="1" dirty="0" smtClean="0"/>
              <a:t>Adopt Chained CPI</a:t>
            </a:r>
          </a:p>
          <a:p>
            <a:pPr>
              <a:spcBef>
                <a:spcPts val="600"/>
              </a:spcBef>
              <a:spcAft>
                <a:spcPts val="600"/>
              </a:spcAft>
            </a:pPr>
            <a:r>
              <a:rPr lang="en-US" sz="2400" b="1" dirty="0" smtClean="0"/>
              <a:t>Short Term:  </a:t>
            </a:r>
            <a:r>
              <a:rPr lang="en-US" sz="2400" b="1" u="sng" dirty="0" smtClean="0"/>
              <a:t>All</a:t>
            </a:r>
            <a:r>
              <a:rPr lang="en-US" sz="2400" b="1" dirty="0" smtClean="0"/>
              <a:t> Must See “Shared Pain”</a:t>
            </a:r>
          </a:p>
          <a:p>
            <a:pPr>
              <a:spcBef>
                <a:spcPts val="600"/>
              </a:spcBef>
              <a:spcAft>
                <a:spcPts val="600"/>
              </a:spcAft>
            </a:pPr>
            <a:r>
              <a:rPr lang="en-US" sz="2400" b="1" dirty="0" smtClean="0"/>
              <a:t>If </a:t>
            </a:r>
            <a:r>
              <a:rPr lang="en-US" sz="2400" b="1" dirty="0"/>
              <a:t>Follow History: Will Cut </a:t>
            </a:r>
            <a:r>
              <a:rPr lang="en-US" sz="2400" b="1" dirty="0" smtClean="0"/>
              <a:t>Defense Too Deep</a:t>
            </a:r>
          </a:p>
          <a:p>
            <a:pPr lvl="1">
              <a:spcBef>
                <a:spcPts val="600"/>
              </a:spcBef>
              <a:spcAft>
                <a:spcPts val="600"/>
              </a:spcAft>
            </a:pPr>
            <a:r>
              <a:rPr lang="en-US" sz="2000" b="1" smtClean="0"/>
              <a:t>Aug 30</a:t>
            </a:r>
            <a:r>
              <a:rPr lang="en-US" sz="2000" b="1" baseline="30000" smtClean="0"/>
              <a:t>th</a:t>
            </a:r>
            <a:r>
              <a:rPr lang="en-US" sz="2000" b="1" smtClean="0"/>
              <a:t> Executive </a:t>
            </a:r>
            <a:r>
              <a:rPr lang="en-US" sz="2000" b="1" dirty="0" smtClean="0"/>
              <a:t>Order for a 1% </a:t>
            </a:r>
            <a:r>
              <a:rPr lang="en-US" sz="2000" b="1" smtClean="0"/>
              <a:t>pay raise</a:t>
            </a:r>
            <a:endParaRPr lang="en-US" sz="2000" b="1" dirty="0" smtClean="0"/>
          </a:p>
          <a:p>
            <a:pPr>
              <a:spcBef>
                <a:spcPts val="600"/>
              </a:spcBef>
              <a:spcAft>
                <a:spcPts val="600"/>
              </a:spcAft>
            </a:pPr>
            <a:r>
              <a:rPr lang="en-US" sz="2400" b="1" dirty="0" smtClean="0"/>
              <a:t>MOAA Goal:  Avoid </a:t>
            </a:r>
            <a:r>
              <a:rPr lang="en-US" sz="2400" b="1" u="sng" dirty="0" smtClean="0"/>
              <a:t>Disproportional</a:t>
            </a:r>
            <a:r>
              <a:rPr lang="en-US" sz="2400" b="1" dirty="0" smtClean="0"/>
              <a:t> Sacrifice</a:t>
            </a:r>
          </a:p>
          <a:p>
            <a:pPr>
              <a:spcBef>
                <a:spcPts val="600"/>
              </a:spcBef>
              <a:spcAft>
                <a:spcPts val="600"/>
              </a:spcAft>
            </a:pPr>
            <a:endParaRPr lang="en-US" sz="2400" b="1" dirty="0"/>
          </a:p>
          <a:p>
            <a:pPr>
              <a:spcBef>
                <a:spcPts val="600"/>
              </a:spcBef>
              <a:spcAft>
                <a:spcPts val="600"/>
              </a:spcAft>
            </a:pPr>
            <a:endParaRPr lang="en-US" sz="2400" b="1" dirty="0" smtClean="0"/>
          </a:p>
          <a:p>
            <a:pPr lvl="1">
              <a:spcBef>
                <a:spcPts val="600"/>
              </a:spcBef>
              <a:spcAft>
                <a:spcPts val="600"/>
              </a:spcAft>
            </a:pPr>
            <a:endParaRPr lang="en-US" sz="2000" b="1" dirty="0" smtClean="0"/>
          </a:p>
          <a:p>
            <a:pPr>
              <a:spcBef>
                <a:spcPts val="600"/>
              </a:spcBef>
              <a:spcAft>
                <a:spcPts val="600"/>
              </a:spcAft>
            </a:pPr>
            <a:endParaRPr lang="en-US" sz="3200" dirty="0"/>
          </a:p>
        </p:txBody>
      </p:sp>
    </p:spTree>
    <p:extLst>
      <p:ext uri="{BB962C8B-B14F-4D97-AF65-F5344CB8AC3E}">
        <p14:creationId xmlns:p14="http://schemas.microsoft.com/office/powerpoint/2010/main" val="142228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Thoughts</a:t>
            </a:r>
            <a:endParaRPr lang="en-US" dirty="0"/>
          </a:p>
        </p:txBody>
      </p:sp>
      <p:sp>
        <p:nvSpPr>
          <p:cNvPr id="3" name="Content Placeholder 2"/>
          <p:cNvSpPr>
            <a:spLocks noGrp="1"/>
          </p:cNvSpPr>
          <p:nvPr>
            <p:ph idx="1"/>
          </p:nvPr>
        </p:nvSpPr>
        <p:spPr/>
        <p:txBody>
          <a:bodyPr/>
          <a:lstStyle/>
          <a:p>
            <a:r>
              <a:rPr lang="en-US" dirty="0" smtClean="0"/>
              <a:t>Annual Meeting</a:t>
            </a:r>
          </a:p>
          <a:p>
            <a:r>
              <a:rPr lang="en-US" dirty="0" smtClean="0"/>
              <a:t>Balanced Scorecard</a:t>
            </a:r>
            <a:endParaRPr lang="en-US" dirty="0"/>
          </a:p>
        </p:txBody>
      </p:sp>
    </p:spTree>
    <p:extLst>
      <p:ext uri="{BB962C8B-B14F-4D97-AF65-F5344CB8AC3E}">
        <p14:creationId xmlns:p14="http://schemas.microsoft.com/office/powerpoint/2010/main" val="21795518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286435"/>
            <a:ext cx="6629400" cy="769441"/>
          </a:xfrm>
          <a:prstGeom prst="rect">
            <a:avLst/>
          </a:prstGeom>
          <a:noFill/>
        </p:spPr>
        <p:txBody>
          <a:bodyPr wrap="square" rtlCol="0">
            <a:spAutoFit/>
          </a:bodyPr>
          <a:lstStyle/>
          <a:p>
            <a:pPr algn="ctr"/>
            <a:r>
              <a:rPr lang="en-US" sz="2400" dirty="0" smtClean="0"/>
              <a:t>MOAA NC Council of Chapters</a:t>
            </a:r>
            <a:r>
              <a:rPr lang="en-US" sz="2000" dirty="0" smtClean="0"/>
              <a:t/>
            </a:r>
            <a:br>
              <a:rPr lang="en-US" sz="2000" dirty="0" smtClean="0"/>
            </a:br>
            <a:r>
              <a:rPr lang="en-US" sz="2000" dirty="0" smtClean="0"/>
              <a:t>Balanced Scorecard </a:t>
            </a:r>
            <a:endParaRPr lang="en-US" sz="2000" dirty="0"/>
          </a:p>
        </p:txBody>
      </p:sp>
      <p:sp>
        <p:nvSpPr>
          <p:cNvPr id="5" name="TextBox 4"/>
          <p:cNvSpPr txBox="1"/>
          <p:nvPr/>
        </p:nvSpPr>
        <p:spPr>
          <a:xfrm>
            <a:off x="152400" y="1143001"/>
            <a:ext cx="8686800" cy="5262979"/>
          </a:xfrm>
          <a:prstGeom prst="rect">
            <a:avLst/>
          </a:prstGeom>
          <a:noFill/>
        </p:spPr>
        <p:txBody>
          <a:bodyPr wrap="square" rtlCol="0">
            <a:spAutoFit/>
          </a:bodyPr>
          <a:lstStyle/>
          <a:p>
            <a:r>
              <a:rPr lang="en-US" sz="1200" dirty="0"/>
              <a:t>The balanced scorecard is a strategic planning and management system that is used extensively in business and industry, government, and nonprofit organizations worldwide to align business activities to the vision and strategy of the organization, improve internal and external communications, and monitor organization performance against strategic goals. It was originated by Drs. Robert Kaplan (Harvard Business School) and David Norton as a performance measurement framework that added strategic non-financial performance measures to traditional financial metrics to give managers and executives a more 'balanced' view of organizational performance.  </a:t>
            </a:r>
            <a:r>
              <a:rPr lang="en-US" sz="1200" dirty="0">
                <a:hlinkClick r:id="rId2"/>
              </a:rPr>
              <a:t>www.balancedscorecard.org</a:t>
            </a:r>
            <a:endParaRPr lang="en-US" sz="1200" dirty="0"/>
          </a:p>
          <a:p>
            <a:r>
              <a:rPr lang="en-US" sz="1200" dirty="0"/>
              <a:t> </a:t>
            </a:r>
          </a:p>
          <a:p>
            <a:r>
              <a:rPr lang="en-US" sz="1200" dirty="0"/>
              <a:t>Many of the officers have had experience with the balanced scorecard while on active duty or in the civilian/business sector.  NC Council of Chapters (NCCOC) initiated a project led by COL Jeri Gram, USA, ret., in 4</a:t>
            </a:r>
            <a:r>
              <a:rPr lang="en-US" sz="1200" baseline="30000" dirty="0"/>
              <a:t>th</a:t>
            </a:r>
            <a:r>
              <a:rPr lang="en-US" sz="1200" dirty="0"/>
              <a:t> calendar quarter </a:t>
            </a:r>
            <a:r>
              <a:rPr lang="en-US" sz="1200" dirty="0" smtClean="0"/>
              <a:t>2012 </a:t>
            </a:r>
            <a:r>
              <a:rPr lang="en-US" sz="1200" dirty="0"/>
              <a:t>to develop a scorecard for the Council that could be adapted to each Chapter in the council.  The expected advantages of a common set of goals in a balanced scorecard are:</a:t>
            </a:r>
          </a:p>
          <a:p>
            <a:pPr marL="628650" lvl="1" indent="-171450">
              <a:buFont typeface="Arial" pitchFamily="34" charset="0"/>
              <a:buChar char="•"/>
            </a:pPr>
            <a:r>
              <a:rPr lang="en-US" sz="1200" dirty="0"/>
              <a:t>Alignment of strategic initiatives, objectives and measures that provides focus for organizational efforts.</a:t>
            </a:r>
          </a:p>
          <a:p>
            <a:pPr marL="628650" lvl="1" indent="-171450">
              <a:buFont typeface="Arial" pitchFamily="34" charset="0"/>
              <a:buChar char="•"/>
            </a:pPr>
            <a:r>
              <a:rPr lang="en-US" sz="1200" dirty="0"/>
              <a:t>The Balanced Scorecard provides leadership with a comprehensive picture of accomplishments and short falls</a:t>
            </a:r>
          </a:p>
          <a:p>
            <a:pPr marL="628650" lvl="1" indent="-171450">
              <a:buFont typeface="Arial" pitchFamily="34" charset="0"/>
              <a:buChar char="•"/>
            </a:pPr>
            <a:r>
              <a:rPr lang="en-US" sz="1200" dirty="0"/>
              <a:t>The methodology facilitates communication and understanding of business goals and strategies at all levels of an organization</a:t>
            </a:r>
          </a:p>
          <a:p>
            <a:pPr marL="628650" lvl="1" indent="-171450">
              <a:buFont typeface="Arial" pitchFamily="34" charset="0"/>
              <a:buChar char="•"/>
            </a:pPr>
            <a:r>
              <a:rPr lang="en-US" sz="1200" dirty="0"/>
              <a:t>Usable Results - Transforms strategy into action and desired behaviors.</a:t>
            </a:r>
          </a:p>
          <a:p>
            <a:pPr marL="628650" lvl="1" indent="-171450">
              <a:buFont typeface="Arial" pitchFamily="34" charset="0"/>
              <a:buChar char="•"/>
            </a:pPr>
            <a:r>
              <a:rPr lang="en-US" sz="1200" dirty="0"/>
              <a:t>Initiatives are continually measured and evaluated against established </a:t>
            </a:r>
          </a:p>
          <a:p>
            <a:pPr marL="628650" lvl="1" indent="-171450">
              <a:buFont typeface="Arial" pitchFamily="34" charset="0"/>
              <a:buChar char="•"/>
            </a:pPr>
            <a:r>
              <a:rPr lang="en-US" sz="1200" dirty="0"/>
              <a:t>Creates teamwork and cooperation by focusing efforts on the critical few objectives and encourages open communication and </a:t>
            </a:r>
            <a:r>
              <a:rPr lang="en-US" sz="1200" dirty="0" smtClean="0"/>
              <a:t>collaboration</a:t>
            </a:r>
          </a:p>
          <a:p>
            <a:endParaRPr lang="en-US" sz="1200" dirty="0"/>
          </a:p>
          <a:p>
            <a:r>
              <a:rPr lang="en-US" sz="1200" dirty="0" smtClean="0"/>
              <a:t>The attached  is the working document </a:t>
            </a:r>
          </a:p>
          <a:p>
            <a:endParaRPr lang="en-US" sz="1200" dirty="0"/>
          </a:p>
          <a:p>
            <a:r>
              <a:rPr lang="en-US" sz="1200" dirty="0"/>
              <a:t>Mission:  MOAA Chapters in North Carolina come together as the North Carolina Council of Chapters (NCCOC) for mutual promotion, coordination and support for military officers and their families at every stage of life and career. NCCOC is a powerful force in speaking for a strong national defense and representing the interests of military officers and their families with the NC Legislature, local communities and national MOAA programs.</a:t>
            </a:r>
          </a:p>
          <a:p>
            <a:endParaRPr lang="en-US" sz="1200" dirty="0"/>
          </a:p>
          <a:p>
            <a:r>
              <a:rPr lang="en-US" sz="1200" dirty="0"/>
              <a:t> </a:t>
            </a:r>
          </a:p>
          <a:p>
            <a:endParaRPr lang="en-US" sz="1200" dirty="0"/>
          </a:p>
        </p:txBody>
      </p:sp>
      <p:pic>
        <p:nvPicPr>
          <p:cNvPr id="1027" name="Picture 3" descr="C:\Users\David\AppData\Local\Microsoft\Windows\Temporary Internet Files\Content.IE5\FSCFM2JG\MC9004414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076" y="294047"/>
            <a:ext cx="1611124" cy="92515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moaa-nc.org/grafix/logoicon.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5791200"/>
            <a:ext cx="2743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avid\AppData\Local\Microsoft\Windows\Temporary Internet Files\Content.IE5\WK4M67RP\MC90028654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176578"/>
            <a:ext cx="1072744" cy="87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3637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800600" y="100304"/>
            <a:ext cx="4191000" cy="2956165"/>
            <a:chOff x="4724400" y="100304"/>
            <a:chExt cx="4267200" cy="2956165"/>
          </a:xfrm>
        </p:grpSpPr>
        <p:sp>
          <p:nvSpPr>
            <p:cNvPr id="11" name="TextBox 10"/>
            <p:cNvSpPr txBox="1"/>
            <p:nvPr/>
          </p:nvSpPr>
          <p:spPr>
            <a:xfrm>
              <a:off x="4724400" y="100304"/>
              <a:ext cx="4267200" cy="646331"/>
            </a:xfrm>
            <a:prstGeom prst="rect">
              <a:avLst/>
            </a:prstGeom>
            <a:noFill/>
            <a:ln w="25400">
              <a:solidFill>
                <a:schemeClr val="tx1"/>
              </a:solidFill>
            </a:ln>
            <a:effectLst/>
          </p:spPr>
          <p:txBody>
            <a:bodyPr wrap="square" rtlCol="0">
              <a:spAutoFit/>
            </a:bodyPr>
            <a:lstStyle/>
            <a:p>
              <a:pPr algn="ctr"/>
              <a:r>
                <a:rPr lang="en-US" sz="900" b="1" u="sng" dirty="0">
                  <a:latin typeface="+mj-lt"/>
                  <a:cs typeface="Kalinga" pitchFamily="34" charset="0"/>
                </a:rPr>
                <a:t>Internal Processes and </a:t>
              </a:r>
              <a:r>
                <a:rPr lang="en-US" sz="900" b="1" u="sng" dirty="0" smtClean="0">
                  <a:latin typeface="+mj-lt"/>
                  <a:cs typeface="Kalinga" pitchFamily="34" charset="0"/>
                </a:rPr>
                <a:t>Systems</a:t>
              </a:r>
            </a:p>
            <a:p>
              <a:r>
                <a:rPr lang="en-US" sz="900" dirty="0" smtClean="0">
                  <a:latin typeface="+mj-lt"/>
                  <a:cs typeface="Kalinga" pitchFamily="34" charset="0"/>
                </a:rPr>
                <a:t>Systems </a:t>
              </a:r>
              <a:r>
                <a:rPr lang="en-US" sz="900" dirty="0">
                  <a:latin typeface="+mj-lt"/>
                  <a:cs typeface="Kalinga" pitchFamily="34" charset="0"/>
                </a:rPr>
                <a:t>that promote monitoring status of goals and objectives, coordinate efforts, provide information and develop teamwork.  This includes both format and informal administrative processes, communications and information sharing and meetings.</a:t>
              </a:r>
            </a:p>
          </p:txBody>
        </p:sp>
        <p:sp>
          <p:nvSpPr>
            <p:cNvPr id="12" name="TextBox 11"/>
            <p:cNvSpPr txBox="1"/>
            <p:nvPr/>
          </p:nvSpPr>
          <p:spPr>
            <a:xfrm>
              <a:off x="4724400" y="748145"/>
              <a:ext cx="4267200" cy="2308324"/>
            </a:xfrm>
            <a:prstGeom prst="rect">
              <a:avLst/>
            </a:prstGeom>
            <a:noFill/>
            <a:ln w="25400">
              <a:solidFill>
                <a:schemeClr val="tx1"/>
              </a:solidFill>
            </a:ln>
          </p:spPr>
          <p:txBody>
            <a:bodyPr wrap="square" rtlCol="0">
              <a:spAutoFit/>
            </a:bodyPr>
            <a:lstStyle/>
            <a:p>
              <a:r>
                <a:rPr lang="en-US" sz="900" u="sng" dirty="0">
                  <a:latin typeface="+mj-lt"/>
                  <a:cs typeface="Kalinga" pitchFamily="34" charset="0"/>
                </a:rPr>
                <a:t>Key Elements:</a:t>
              </a:r>
              <a:endParaRPr lang="en-US" sz="900" dirty="0">
                <a:latin typeface="+mj-lt"/>
                <a:cs typeface="Kalinga" pitchFamily="34" charset="0"/>
              </a:endParaRPr>
            </a:p>
            <a:p>
              <a:r>
                <a:rPr lang="en-US" sz="900" dirty="0">
                  <a:latin typeface="+mj-lt"/>
                  <a:cs typeface="Kalinga" pitchFamily="34" charset="0"/>
                </a:rPr>
                <a:t>NCCOC provides support to chapters through management, standardized approaches and documentation making NCCOC and Chapters more effective and efficient.  </a:t>
              </a:r>
            </a:p>
            <a:p>
              <a:r>
                <a:rPr lang="en-US" sz="900" u="sng" dirty="0">
                  <a:latin typeface="+mj-lt"/>
                  <a:cs typeface="Kalinga" pitchFamily="34" charset="0"/>
                </a:rPr>
                <a:t>Objectives</a:t>
              </a:r>
              <a:r>
                <a:rPr lang="en-US" sz="900" dirty="0">
                  <a:latin typeface="+mj-lt"/>
                  <a:cs typeface="Kalinga" pitchFamily="34" charset="0"/>
                </a:rPr>
                <a:t>:</a:t>
              </a:r>
            </a:p>
            <a:p>
              <a:pPr lvl="0"/>
              <a:r>
                <a:rPr lang="en-US" sz="900" dirty="0">
                  <a:latin typeface="+mj-lt"/>
                  <a:cs typeface="Kalinga" pitchFamily="34" charset="0"/>
                </a:rPr>
                <a:t>Improve communications with all Stakeholders (NCCOC, Chapters, MOAA, NC MOAA Members).</a:t>
              </a:r>
            </a:p>
            <a:p>
              <a:pPr lvl="0"/>
              <a:r>
                <a:rPr lang="en-US" sz="900" dirty="0">
                  <a:latin typeface="+mj-lt"/>
                  <a:cs typeface="Kalinga" pitchFamily="34" charset="0"/>
                </a:rPr>
                <a:t>Provide leveraged resources and talent</a:t>
              </a:r>
            </a:p>
            <a:p>
              <a:pPr lvl="0"/>
              <a:r>
                <a:rPr lang="en-US" sz="900" dirty="0">
                  <a:latin typeface="+mj-lt"/>
                  <a:cs typeface="Kalinga" pitchFamily="34" charset="0"/>
                </a:rPr>
                <a:t>Evaluate current processes and systems, identify needs.</a:t>
              </a:r>
            </a:p>
            <a:p>
              <a:pPr lvl="0"/>
              <a:r>
                <a:rPr lang="en-US" sz="900" dirty="0">
                  <a:latin typeface="+mj-lt"/>
                  <a:cs typeface="Kalinga" pitchFamily="34" charset="0"/>
                </a:rPr>
                <a:t>Use of Technology</a:t>
              </a:r>
            </a:p>
            <a:p>
              <a:r>
                <a:rPr lang="en-US" sz="900" u="sng" dirty="0">
                  <a:latin typeface="+mj-lt"/>
                  <a:cs typeface="Kalinga" pitchFamily="34" charset="0"/>
                </a:rPr>
                <a:t>Measures</a:t>
              </a:r>
              <a:endParaRPr lang="en-US" sz="900" dirty="0">
                <a:latin typeface="+mj-lt"/>
                <a:cs typeface="Kalinga" pitchFamily="34" charset="0"/>
              </a:endParaRPr>
            </a:p>
            <a:p>
              <a:pPr lvl="0"/>
              <a:r>
                <a:rPr lang="en-US" sz="900" dirty="0">
                  <a:latin typeface="+mj-lt"/>
                  <a:cs typeface="Kalinga" pitchFamily="34" charset="0"/>
                </a:rPr>
                <a:t>Archive of best </a:t>
              </a:r>
              <a:r>
                <a:rPr lang="en-US" sz="900" dirty="0" smtClean="0">
                  <a:latin typeface="+mj-lt"/>
                  <a:cs typeface="Kalinga" pitchFamily="34" charset="0"/>
                </a:rPr>
                <a:t>practices</a:t>
              </a:r>
            </a:p>
            <a:p>
              <a:pPr lvl="0"/>
              <a:r>
                <a:rPr lang="en-US" sz="900" dirty="0" smtClean="0">
                  <a:latin typeface="+mj-lt"/>
                  <a:cs typeface="Kalinga" pitchFamily="34" charset="0"/>
                </a:rPr>
                <a:t>Define </a:t>
              </a:r>
              <a:r>
                <a:rPr lang="en-US" sz="900" dirty="0">
                  <a:latin typeface="+mj-lt"/>
                  <a:cs typeface="Kalinga" pitchFamily="34" charset="0"/>
                </a:rPr>
                <a:t>topics; bylaws, fund raising, programs/speakers, affiliated membership criteria</a:t>
              </a:r>
            </a:p>
            <a:p>
              <a:pPr lvl="0"/>
              <a:r>
                <a:rPr lang="en-US" sz="900" dirty="0">
                  <a:latin typeface="+mj-lt"/>
                  <a:cs typeface="Kalinga" pitchFamily="34" charset="0"/>
                </a:rPr>
                <a:t>Capture/identify current systems, prioritize that need work, assign resources, use SWOT </a:t>
              </a:r>
              <a:r>
                <a:rPr lang="en-US" sz="900" dirty="0" smtClean="0">
                  <a:latin typeface="+mj-lt"/>
                  <a:cs typeface="Kalinga" pitchFamily="34" charset="0"/>
                </a:rPr>
                <a:t>analysis</a:t>
              </a:r>
            </a:p>
            <a:p>
              <a:pPr lvl="0"/>
              <a:endParaRPr lang="en-US" sz="900" dirty="0">
                <a:latin typeface="+mj-lt"/>
                <a:cs typeface="Kalinga" pitchFamily="34" charset="0"/>
              </a:endParaRPr>
            </a:p>
            <a:p>
              <a:pPr lvl="0"/>
              <a:endParaRPr lang="en-US" sz="900" dirty="0">
                <a:latin typeface="+mj-lt"/>
                <a:cs typeface="Kalinga" pitchFamily="34" charset="0"/>
              </a:endParaRPr>
            </a:p>
          </p:txBody>
        </p:sp>
      </p:grpSp>
      <p:grpSp>
        <p:nvGrpSpPr>
          <p:cNvPr id="27" name="Group 26"/>
          <p:cNvGrpSpPr/>
          <p:nvPr/>
        </p:nvGrpSpPr>
        <p:grpSpPr>
          <a:xfrm>
            <a:off x="110834" y="100948"/>
            <a:ext cx="4003967" cy="2947052"/>
            <a:chOff x="110834" y="100948"/>
            <a:chExt cx="4003967" cy="2947052"/>
          </a:xfrm>
        </p:grpSpPr>
        <p:sp>
          <p:nvSpPr>
            <p:cNvPr id="2" name="TextBox 1"/>
            <p:cNvSpPr txBox="1"/>
            <p:nvPr/>
          </p:nvSpPr>
          <p:spPr>
            <a:xfrm>
              <a:off x="110834" y="739676"/>
              <a:ext cx="4003966" cy="2308324"/>
            </a:xfrm>
            <a:prstGeom prst="rect">
              <a:avLst/>
            </a:prstGeom>
            <a:noFill/>
            <a:ln w="25400">
              <a:solidFill>
                <a:schemeClr val="tx1"/>
              </a:solidFill>
            </a:ln>
          </p:spPr>
          <p:txBody>
            <a:bodyPr wrap="square" rtlCol="0">
              <a:spAutoFit/>
            </a:bodyPr>
            <a:lstStyle/>
            <a:p>
              <a:r>
                <a:rPr lang="en-US" sz="900" u="sng" dirty="0" smtClean="0">
                  <a:latin typeface="+mj-lt"/>
                  <a:cs typeface="Kalinga" pitchFamily="34" charset="0"/>
                </a:rPr>
                <a:t>Key </a:t>
              </a:r>
              <a:r>
                <a:rPr lang="en-US" sz="900" u="sng" dirty="0">
                  <a:latin typeface="+mj-lt"/>
                  <a:cs typeface="Kalinga" pitchFamily="34" charset="0"/>
                </a:rPr>
                <a:t>Elements:</a:t>
              </a:r>
              <a:endParaRPr lang="en-US" sz="900" dirty="0">
                <a:latin typeface="+mj-lt"/>
                <a:cs typeface="Kalinga" pitchFamily="34" charset="0"/>
              </a:endParaRPr>
            </a:p>
            <a:p>
              <a:r>
                <a:rPr lang="en-US" sz="900" dirty="0">
                  <a:latin typeface="+mj-lt"/>
                  <a:cs typeface="Kalinga" pitchFamily="34" charset="0"/>
                </a:rPr>
                <a:t>NCCOC will support Chapters in meeting the needs of its members in order to retain, energize and involve them.</a:t>
              </a:r>
            </a:p>
            <a:p>
              <a:r>
                <a:rPr lang="en-US" sz="900" u="sng" dirty="0">
                  <a:latin typeface="+mj-lt"/>
                  <a:cs typeface="Kalinga" pitchFamily="34" charset="0"/>
                </a:rPr>
                <a:t>Objectives</a:t>
              </a:r>
              <a:r>
                <a:rPr lang="en-US" sz="900" dirty="0">
                  <a:latin typeface="+mj-lt"/>
                  <a:cs typeface="Kalinga" pitchFamily="34" charset="0"/>
                </a:rPr>
                <a:t>:</a:t>
              </a:r>
            </a:p>
            <a:p>
              <a:pPr lvl="0"/>
              <a:r>
                <a:rPr lang="en-US" sz="900" dirty="0">
                  <a:latin typeface="+mj-lt"/>
                  <a:cs typeface="Kalinga" pitchFamily="34" charset="0"/>
                </a:rPr>
                <a:t> Identify via a survey, the needs of customers</a:t>
              </a:r>
            </a:p>
            <a:p>
              <a:pPr lvl="0"/>
              <a:r>
                <a:rPr lang="en-US" sz="900" dirty="0">
                  <a:latin typeface="+mj-lt"/>
                  <a:cs typeface="Kalinga" pitchFamily="34" charset="0"/>
                </a:rPr>
                <a:t>Develop actions from the survey</a:t>
              </a:r>
            </a:p>
            <a:p>
              <a:pPr lvl="0"/>
              <a:r>
                <a:rPr lang="en-US" sz="900" dirty="0">
                  <a:latin typeface="+mj-lt"/>
                  <a:cs typeface="Kalinga" pitchFamily="34" charset="0"/>
                </a:rPr>
                <a:t>Promote community outreach efforts for each chapter.</a:t>
              </a:r>
            </a:p>
            <a:p>
              <a:pPr lvl="0"/>
              <a:r>
                <a:rPr lang="en-US" sz="900" dirty="0">
                  <a:latin typeface="+mj-lt"/>
                  <a:cs typeface="Kalinga" pitchFamily="34" charset="0"/>
                </a:rPr>
                <a:t>All Chapters develop goals and objectives (BSC format)</a:t>
              </a:r>
            </a:p>
            <a:p>
              <a:r>
                <a:rPr lang="en-US" sz="900" u="sng" dirty="0">
                  <a:latin typeface="+mj-lt"/>
                  <a:cs typeface="Kalinga" pitchFamily="34" charset="0"/>
                </a:rPr>
                <a:t>Measures:</a:t>
              </a:r>
              <a:endParaRPr lang="en-US" sz="900" dirty="0">
                <a:latin typeface="+mj-lt"/>
                <a:cs typeface="Kalinga" pitchFamily="34" charset="0"/>
              </a:endParaRPr>
            </a:p>
            <a:p>
              <a:pPr lvl="0"/>
              <a:r>
                <a:rPr lang="en-US" sz="900" dirty="0">
                  <a:latin typeface="+mj-lt"/>
                  <a:cs typeface="Kalinga" pitchFamily="34" charset="0"/>
                </a:rPr>
                <a:t>Developing needs survey for Chapter members (suggest this be standardized for Council wide use)</a:t>
              </a:r>
            </a:p>
            <a:p>
              <a:pPr lvl="0"/>
              <a:r>
                <a:rPr lang="en-US" sz="900" dirty="0">
                  <a:latin typeface="+mj-lt"/>
                  <a:cs typeface="Kalinga" pitchFamily="34" charset="0"/>
                </a:rPr>
                <a:t>Develop demographics survey tool to be used by all chapters </a:t>
              </a:r>
            </a:p>
            <a:p>
              <a:pPr lvl="0"/>
              <a:r>
                <a:rPr lang="en-US" sz="900" dirty="0">
                  <a:latin typeface="+mj-lt"/>
                  <a:cs typeface="Kalinga" pitchFamily="34" charset="0"/>
                </a:rPr>
                <a:t>Develop report from National MOAA on legislative contacts from NC MOAA members</a:t>
              </a:r>
            </a:p>
            <a:p>
              <a:r>
                <a:rPr lang="en-US" sz="900" dirty="0">
                  <a:latin typeface="+mj-lt"/>
                  <a:cs typeface="Kalinga" pitchFamily="34" charset="0"/>
                </a:rPr>
                <a:t>Chapters all highlight who and what we're about on their website and publications</a:t>
              </a:r>
              <a:r>
                <a:rPr lang="en-US" sz="900" dirty="0" smtClean="0">
                  <a:latin typeface="+mj-lt"/>
                  <a:cs typeface="Kalinga" pitchFamily="34" charset="0"/>
                </a:rPr>
                <a:t>.</a:t>
              </a:r>
            </a:p>
          </p:txBody>
        </p:sp>
        <p:sp>
          <p:nvSpPr>
            <p:cNvPr id="14" name="TextBox 13"/>
            <p:cNvSpPr txBox="1"/>
            <p:nvPr/>
          </p:nvSpPr>
          <p:spPr>
            <a:xfrm>
              <a:off x="110834" y="100948"/>
              <a:ext cx="4003967" cy="646331"/>
            </a:xfrm>
            <a:prstGeom prst="rect">
              <a:avLst/>
            </a:prstGeom>
            <a:noFill/>
            <a:ln w="25400">
              <a:solidFill>
                <a:schemeClr val="tx1"/>
              </a:solidFill>
            </a:ln>
          </p:spPr>
          <p:txBody>
            <a:bodyPr wrap="square" rtlCol="0">
              <a:spAutoFit/>
            </a:bodyPr>
            <a:lstStyle/>
            <a:p>
              <a:pPr algn="ctr"/>
              <a:r>
                <a:rPr lang="en-US" sz="900" b="1" u="sng" dirty="0" smtClean="0">
                  <a:latin typeface="+mj-lt"/>
                  <a:cs typeface="Kalinga" pitchFamily="34" charset="0"/>
                </a:rPr>
                <a:t>Customers and Stakeholders</a:t>
              </a:r>
              <a:endParaRPr lang="en-US" sz="900" u="sng" dirty="0" smtClean="0">
                <a:latin typeface="+mj-lt"/>
                <a:cs typeface="Kalinga" pitchFamily="34" charset="0"/>
              </a:endParaRPr>
            </a:p>
            <a:p>
              <a:r>
                <a:rPr lang="en-US" sz="900" dirty="0" smtClean="0">
                  <a:latin typeface="+mj-lt"/>
                  <a:cs typeface="Kalinga" pitchFamily="34" charset="0"/>
                </a:rPr>
                <a:t>Customers are active duty, retired and ex-officers.  MOAA can amplify their voice.  Stakeholders include National MOAA, Legislators, media, future generations (pipeline, JROTC, ROTC)</a:t>
              </a:r>
              <a:endParaRPr lang="en-US" sz="900" dirty="0">
                <a:latin typeface="+mj-lt"/>
                <a:cs typeface="Kalinga" pitchFamily="34" charset="0"/>
              </a:endParaRPr>
            </a:p>
          </p:txBody>
        </p:sp>
      </p:grpSp>
      <p:grpSp>
        <p:nvGrpSpPr>
          <p:cNvPr id="28" name="Group 27"/>
          <p:cNvGrpSpPr/>
          <p:nvPr/>
        </p:nvGrpSpPr>
        <p:grpSpPr>
          <a:xfrm>
            <a:off x="110834" y="3352800"/>
            <a:ext cx="4003967" cy="3369679"/>
            <a:chOff x="110834" y="3581400"/>
            <a:chExt cx="4003967" cy="3369679"/>
          </a:xfrm>
        </p:grpSpPr>
        <p:sp>
          <p:nvSpPr>
            <p:cNvPr id="20" name="TextBox 19"/>
            <p:cNvSpPr txBox="1"/>
            <p:nvPr/>
          </p:nvSpPr>
          <p:spPr>
            <a:xfrm>
              <a:off x="110834" y="4227256"/>
              <a:ext cx="4003967" cy="2723823"/>
            </a:xfrm>
            <a:prstGeom prst="rect">
              <a:avLst/>
            </a:prstGeom>
            <a:noFill/>
            <a:ln w="25400">
              <a:solidFill>
                <a:schemeClr val="tx1"/>
              </a:solidFill>
            </a:ln>
          </p:spPr>
          <p:txBody>
            <a:bodyPr wrap="square" rtlCol="0">
              <a:spAutoFit/>
            </a:bodyPr>
            <a:lstStyle/>
            <a:p>
              <a:r>
                <a:rPr lang="en-US" sz="900" u="sng" dirty="0">
                  <a:latin typeface="+mj-lt"/>
                  <a:cs typeface="Kalinga" pitchFamily="34" charset="0"/>
                </a:rPr>
                <a:t>Key Elements:</a:t>
              </a:r>
              <a:endParaRPr lang="en-US" sz="900" dirty="0">
                <a:latin typeface="+mj-lt"/>
                <a:cs typeface="Kalinga" pitchFamily="34" charset="0"/>
              </a:endParaRPr>
            </a:p>
            <a:p>
              <a:r>
                <a:rPr lang="en-US" sz="900" dirty="0">
                  <a:latin typeface="+mj-lt"/>
                  <a:cs typeface="Kalinga" pitchFamily="34" charset="0"/>
                </a:rPr>
                <a:t>NCCOC will work toward increasing membership in all Chapters, supporting MOAAs membership chapter recruiting plans. Members generate revenue and strength in meeting NCCOCs and MOAA goals.  Membership provides financial support for chapters, NCCOC; dues, One Powerful Voice (legislature) and makes impact locally, to improve the health and future of MOAA.  Improve the capability of chapter leadership.</a:t>
              </a:r>
            </a:p>
            <a:p>
              <a:r>
                <a:rPr lang="en-US" sz="900" u="sng" dirty="0">
                  <a:latin typeface="+mj-lt"/>
                  <a:cs typeface="Kalinga" pitchFamily="34" charset="0"/>
                </a:rPr>
                <a:t>Objectives</a:t>
              </a:r>
              <a:r>
                <a:rPr lang="en-US" sz="900" dirty="0">
                  <a:latin typeface="+mj-lt"/>
                  <a:cs typeface="Kalinga" pitchFamily="34" charset="0"/>
                </a:rPr>
                <a:t>:</a:t>
              </a:r>
            </a:p>
            <a:p>
              <a:pPr lvl="0"/>
              <a:r>
                <a:rPr lang="en-US" sz="900" dirty="0">
                  <a:latin typeface="+mj-lt"/>
                  <a:cs typeface="Kalinga" pitchFamily="34" charset="0"/>
                </a:rPr>
                <a:t>Meet goals of MOAA 2013 chapter recruiting</a:t>
              </a:r>
            </a:p>
            <a:p>
              <a:pPr lvl="0"/>
              <a:r>
                <a:rPr lang="en-US" sz="900" dirty="0">
                  <a:latin typeface="+mj-lt"/>
                  <a:cs typeface="Kalinga" pitchFamily="34" charset="0"/>
                </a:rPr>
                <a:t>Implement NCCOC Recruiting and retention</a:t>
              </a:r>
            </a:p>
            <a:p>
              <a:pPr lvl="0"/>
              <a:r>
                <a:rPr lang="en-US" sz="900" dirty="0">
                  <a:latin typeface="+mj-lt"/>
                  <a:cs typeface="Kalinga" pitchFamily="34" charset="0"/>
                </a:rPr>
                <a:t>Meet the informational needs of Chapters</a:t>
              </a:r>
            </a:p>
            <a:p>
              <a:pPr lvl="0"/>
              <a:r>
                <a:rPr lang="en-US" sz="900" dirty="0">
                  <a:latin typeface="+mj-lt"/>
                  <a:cs typeface="Kalinga" pitchFamily="34" charset="0"/>
                </a:rPr>
                <a:t>Use technology to enhance efficiency </a:t>
              </a:r>
            </a:p>
            <a:p>
              <a:r>
                <a:rPr lang="en-US" sz="900" u="sng" dirty="0">
                  <a:latin typeface="+mj-lt"/>
                  <a:cs typeface="Kalinga" pitchFamily="34" charset="0"/>
                </a:rPr>
                <a:t>Measures:</a:t>
              </a:r>
              <a:endParaRPr lang="en-US" sz="900" dirty="0">
                <a:latin typeface="+mj-lt"/>
                <a:cs typeface="Kalinga" pitchFamily="34" charset="0"/>
              </a:endParaRPr>
            </a:p>
            <a:p>
              <a:pPr lvl="0"/>
              <a:r>
                <a:rPr lang="en-US" sz="900" dirty="0">
                  <a:latin typeface="+mj-lt"/>
                  <a:cs typeface="Kalinga" pitchFamily="34" charset="0"/>
                </a:rPr>
                <a:t>Progress on implementing 2013 Chapter recruiting plan.</a:t>
              </a:r>
            </a:p>
            <a:p>
              <a:pPr lvl="0"/>
              <a:r>
                <a:rPr lang="en-US" sz="900" dirty="0">
                  <a:latin typeface="+mj-lt"/>
                  <a:cs typeface="Kalinga" pitchFamily="34" charset="0"/>
                </a:rPr>
                <a:t>Budgetary review of costs involved in printing materials for Council meetings</a:t>
              </a:r>
            </a:p>
            <a:p>
              <a:pPr lvl="0"/>
              <a:r>
                <a:rPr lang="en-US" sz="900" dirty="0">
                  <a:latin typeface="+mj-lt"/>
                  <a:cs typeface="Kalinga" pitchFamily="34" charset="0"/>
                </a:rPr>
                <a:t>Develop budget for quarterly </a:t>
              </a:r>
              <a:r>
                <a:rPr lang="en-US" sz="900" dirty="0" err="1">
                  <a:latin typeface="+mj-lt"/>
                  <a:cs typeface="Kalinga" pitchFamily="34" charset="0"/>
                </a:rPr>
                <a:t>vs</a:t>
              </a:r>
              <a:r>
                <a:rPr lang="en-US" sz="900" dirty="0">
                  <a:latin typeface="+mj-lt"/>
                  <a:cs typeface="Kalinga" pitchFamily="34" charset="0"/>
                </a:rPr>
                <a:t> 3 times/year Council meetings.</a:t>
              </a:r>
            </a:p>
            <a:p>
              <a:pPr lvl="0"/>
              <a:r>
                <a:rPr lang="en-US" sz="900" dirty="0">
                  <a:latin typeface="+mj-lt"/>
                  <a:cs typeface="Kalinga" pitchFamily="34" charset="0"/>
                </a:rPr>
                <a:t>Develop budget and plan for annual state wide education and collaboration meeting.</a:t>
              </a:r>
            </a:p>
            <a:p>
              <a:r>
                <a:rPr lang="en-US" sz="900" dirty="0">
                  <a:latin typeface="+mj-lt"/>
                  <a:cs typeface="Kalinga" pitchFamily="34" charset="0"/>
                </a:rPr>
                <a:t>Develop budget and plan for monthly teleconferences between on-site meetings.</a:t>
              </a:r>
            </a:p>
          </p:txBody>
        </p:sp>
        <p:sp>
          <p:nvSpPr>
            <p:cNvPr id="21" name="TextBox 20"/>
            <p:cNvSpPr txBox="1"/>
            <p:nvPr/>
          </p:nvSpPr>
          <p:spPr>
            <a:xfrm>
              <a:off x="110834" y="3581400"/>
              <a:ext cx="4003967" cy="646331"/>
            </a:xfrm>
            <a:prstGeom prst="rect">
              <a:avLst/>
            </a:prstGeom>
            <a:noFill/>
            <a:ln w="25400">
              <a:solidFill>
                <a:schemeClr val="tx1"/>
              </a:solidFill>
            </a:ln>
          </p:spPr>
          <p:txBody>
            <a:bodyPr wrap="square" rtlCol="0">
              <a:spAutoFit/>
            </a:bodyPr>
            <a:lstStyle/>
            <a:p>
              <a:pPr algn="ctr"/>
              <a:r>
                <a:rPr lang="en-US" sz="900" b="1" u="sng" dirty="0">
                  <a:latin typeface="+mj-lt"/>
                  <a:cs typeface="Kalinga" pitchFamily="34" charset="0"/>
                </a:rPr>
                <a:t>Resources</a:t>
              </a:r>
              <a:endParaRPr lang="en-US" sz="900" u="sng" dirty="0">
                <a:latin typeface="+mj-lt"/>
                <a:cs typeface="Kalinga" pitchFamily="34" charset="0"/>
              </a:endParaRPr>
            </a:p>
            <a:p>
              <a:r>
                <a:rPr lang="en-US" sz="900" dirty="0">
                  <a:latin typeface="+mj-lt"/>
                  <a:cs typeface="Kalinga" pitchFamily="34" charset="0"/>
                </a:rPr>
                <a:t>Resources that enable to realize Mission and Strategy are the members of MOAA that allow for a strong voice.  The dues from these MOAA member allow for funds to promote actions for NCCOC and Chapters</a:t>
              </a:r>
            </a:p>
          </p:txBody>
        </p:sp>
      </p:grpSp>
      <p:grpSp>
        <p:nvGrpSpPr>
          <p:cNvPr id="32" name="Group 31"/>
          <p:cNvGrpSpPr/>
          <p:nvPr/>
        </p:nvGrpSpPr>
        <p:grpSpPr>
          <a:xfrm>
            <a:off x="4800600" y="3352800"/>
            <a:ext cx="4191000" cy="3361133"/>
            <a:chOff x="4800600" y="3352800"/>
            <a:chExt cx="4191000" cy="3361133"/>
          </a:xfrm>
        </p:grpSpPr>
        <p:sp>
          <p:nvSpPr>
            <p:cNvPr id="30" name="TextBox 29"/>
            <p:cNvSpPr txBox="1"/>
            <p:nvPr/>
          </p:nvSpPr>
          <p:spPr>
            <a:xfrm>
              <a:off x="4800600" y="3990110"/>
              <a:ext cx="4191000" cy="2723823"/>
            </a:xfrm>
            <a:prstGeom prst="rect">
              <a:avLst/>
            </a:prstGeom>
            <a:noFill/>
            <a:ln w="25400">
              <a:solidFill>
                <a:schemeClr val="tx1"/>
              </a:solidFill>
            </a:ln>
          </p:spPr>
          <p:txBody>
            <a:bodyPr wrap="square" rtlCol="0">
              <a:spAutoFit/>
            </a:bodyPr>
            <a:lstStyle/>
            <a:p>
              <a:r>
                <a:rPr lang="en-US" sz="900" u="sng" dirty="0"/>
                <a:t>Key Elements:</a:t>
              </a:r>
              <a:endParaRPr lang="en-US" sz="900" dirty="0"/>
            </a:p>
            <a:p>
              <a:r>
                <a:rPr lang="en-US" sz="900" dirty="0"/>
                <a:t>NCCOC must grow leaders in the MOAA role in the Chapter and Council, in MOAA and the community, be effective in succession planning and transition and understand community needs to build a better community</a:t>
              </a:r>
            </a:p>
            <a:p>
              <a:r>
                <a:rPr lang="en-US" sz="900" u="sng" dirty="0"/>
                <a:t>Objectives</a:t>
              </a:r>
              <a:r>
                <a:rPr lang="en-US" sz="900" dirty="0"/>
                <a:t>:</a:t>
              </a:r>
            </a:p>
            <a:p>
              <a:pPr lvl="0"/>
              <a:r>
                <a:rPr lang="en-US" sz="900" dirty="0"/>
                <a:t>Meet the educational needs of Chapters </a:t>
              </a:r>
            </a:p>
            <a:p>
              <a:pPr lvl="0"/>
              <a:r>
                <a:rPr lang="en-US" sz="900" dirty="0"/>
                <a:t>Capitalize on internal resources; develop an expert pool, speakers bureau, link to technology</a:t>
              </a:r>
            </a:p>
            <a:p>
              <a:pPr lvl="0"/>
              <a:r>
                <a:rPr lang="en-US" sz="900" dirty="0"/>
                <a:t>Use electronic meeting, e.g., new president training</a:t>
              </a:r>
            </a:p>
            <a:p>
              <a:pPr lvl="0"/>
              <a:r>
                <a:rPr lang="en-US" sz="900" dirty="0"/>
                <a:t>Use of technology</a:t>
              </a:r>
            </a:p>
            <a:p>
              <a:r>
                <a:rPr lang="en-US" sz="900" u="sng" dirty="0"/>
                <a:t>Measures</a:t>
              </a:r>
              <a:endParaRPr lang="en-US" sz="900" dirty="0"/>
            </a:p>
            <a:p>
              <a:pPr lvl="0"/>
              <a:r>
                <a:rPr lang="en-US" sz="900" dirty="0"/>
                <a:t>Establish a curriculum, agenda</a:t>
              </a:r>
            </a:p>
            <a:p>
              <a:pPr lvl="0"/>
              <a:r>
                <a:rPr lang="en-US" sz="900" dirty="0"/>
                <a:t>Monthly teleconferences, score card driven for administrative agenda; financials, rosters, reports, specific goals and objectives reporting</a:t>
              </a:r>
            </a:p>
            <a:p>
              <a:r>
                <a:rPr lang="en-US" sz="900" dirty="0"/>
                <a:t>Establish Mentor/mentee roles for new </a:t>
              </a:r>
              <a:r>
                <a:rPr lang="en-US" sz="900" dirty="0" smtClean="0"/>
                <a:t>officers</a:t>
              </a:r>
            </a:p>
            <a:p>
              <a:endParaRPr lang="en-US" sz="900" dirty="0"/>
            </a:p>
            <a:p>
              <a:endParaRPr lang="en-US" sz="900" dirty="0" smtClean="0"/>
            </a:p>
            <a:p>
              <a:endParaRPr lang="en-US" sz="900" dirty="0"/>
            </a:p>
            <a:p>
              <a:endParaRPr lang="en-US" sz="900" dirty="0"/>
            </a:p>
          </p:txBody>
        </p:sp>
        <p:sp>
          <p:nvSpPr>
            <p:cNvPr id="31" name="TextBox 30"/>
            <p:cNvSpPr txBox="1"/>
            <p:nvPr/>
          </p:nvSpPr>
          <p:spPr>
            <a:xfrm>
              <a:off x="4800600" y="3352800"/>
              <a:ext cx="4191000" cy="646331"/>
            </a:xfrm>
            <a:prstGeom prst="rect">
              <a:avLst/>
            </a:prstGeom>
            <a:noFill/>
            <a:ln w="25400">
              <a:solidFill>
                <a:schemeClr val="tx1"/>
              </a:solidFill>
            </a:ln>
          </p:spPr>
          <p:txBody>
            <a:bodyPr wrap="square" rtlCol="0">
              <a:spAutoFit/>
            </a:bodyPr>
            <a:lstStyle/>
            <a:p>
              <a:pPr algn="ctr"/>
              <a:r>
                <a:rPr lang="en-US" sz="900" b="1" dirty="0"/>
                <a:t>Learning and Growth</a:t>
              </a:r>
              <a:endParaRPr lang="en-US" sz="900" dirty="0"/>
            </a:p>
            <a:p>
              <a:r>
                <a:rPr lang="en-US" sz="900" dirty="0"/>
                <a:t>Building and resourcing the talents and capabilities of the MOAA leaders and members in the MOAA NC Chapters to meet the goals and objectives and support MOAA national. </a:t>
              </a:r>
            </a:p>
          </p:txBody>
        </p:sp>
      </p:grpSp>
      <p:sp>
        <p:nvSpPr>
          <p:cNvPr id="34" name="Quad Arrow 33"/>
          <p:cNvSpPr/>
          <p:nvPr/>
        </p:nvSpPr>
        <p:spPr>
          <a:xfrm rot="19049419">
            <a:off x="3998615" y="2696461"/>
            <a:ext cx="932840" cy="895541"/>
          </a:xfrm>
          <a:prstGeom prst="quad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 Arrow 34"/>
          <p:cNvSpPr/>
          <p:nvPr/>
        </p:nvSpPr>
        <p:spPr>
          <a:xfrm>
            <a:off x="4114801" y="1524000"/>
            <a:ext cx="685799" cy="369838"/>
          </a:xfrm>
          <a:prstGeom prst="lef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 Arrow 35"/>
          <p:cNvSpPr/>
          <p:nvPr/>
        </p:nvSpPr>
        <p:spPr>
          <a:xfrm>
            <a:off x="4122135" y="4800600"/>
            <a:ext cx="685799" cy="369838"/>
          </a:xfrm>
          <a:prstGeom prst="lef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36"/>
          <p:cNvSpPr/>
          <p:nvPr/>
        </p:nvSpPr>
        <p:spPr>
          <a:xfrm rot="16200000">
            <a:off x="1061220" y="2986267"/>
            <a:ext cx="685799" cy="369838"/>
          </a:xfrm>
          <a:prstGeom prst="lef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37"/>
          <p:cNvSpPr/>
          <p:nvPr/>
        </p:nvSpPr>
        <p:spPr>
          <a:xfrm rot="16200000">
            <a:off x="7614420" y="3018963"/>
            <a:ext cx="685799" cy="369838"/>
          </a:xfrm>
          <a:prstGeom prst="lef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639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28600"/>
            <a:ext cx="8229600" cy="1143000"/>
          </a:xfrm>
        </p:spPr>
        <p:txBody>
          <a:bodyPr/>
          <a:lstStyle/>
          <a:p>
            <a:pPr algn="ctr"/>
            <a:r>
              <a:rPr lang="en-US" sz="3600" dirty="0" smtClean="0"/>
              <a:t>As of August 31, 2013</a:t>
            </a:r>
            <a:br>
              <a:rPr lang="en-US" sz="3600" dirty="0" smtClean="0"/>
            </a:br>
            <a:r>
              <a:rPr lang="en-US" sz="3600" dirty="0" smtClean="0"/>
              <a:t>385,602</a:t>
            </a:r>
            <a:br>
              <a:rPr lang="en-US" sz="3600" dirty="0" smtClean="0"/>
            </a:br>
            <a:endParaRPr lang="en-US" sz="3200" dirty="0" smtClean="0"/>
          </a:p>
        </p:txBody>
      </p:sp>
      <p:graphicFrame>
        <p:nvGraphicFramePr>
          <p:cNvPr id="4" name="Chart 3"/>
          <p:cNvGraphicFramePr/>
          <p:nvPr>
            <p:extLst>
              <p:ext uri="{D42A27DB-BD31-4B8C-83A1-F6EECF244321}">
                <p14:modId xmlns:p14="http://schemas.microsoft.com/office/powerpoint/2010/main" val="3641099904"/>
              </p:ext>
            </p:extLst>
          </p:nvPr>
        </p:nvGraphicFramePr>
        <p:xfrm>
          <a:off x="1295400" y="1752600"/>
          <a:ext cx="7086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148" name="TextBox 4"/>
          <p:cNvSpPr txBox="1">
            <a:spLocks noChangeArrowheads="1"/>
          </p:cNvSpPr>
          <p:nvPr/>
        </p:nvSpPr>
        <p:spPr bwMode="auto">
          <a:xfrm>
            <a:off x="6019800" y="5334000"/>
            <a:ext cx="2590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sz="1600" b="1" dirty="0">
                <a:solidFill>
                  <a:srgbClr val="0000FF"/>
                </a:solidFill>
                <a:latin typeface="Verdana" pitchFamily="34" charset="0"/>
                <a:ea typeface="Verdana" pitchFamily="34" charset="0"/>
                <a:cs typeface="Verdana" pitchFamily="34" charset="0"/>
              </a:rPr>
              <a:t>Regular</a:t>
            </a:r>
          </a:p>
          <a:p>
            <a:pPr algn="ctr" eaLnBrk="1" hangingPunct="1"/>
            <a:r>
              <a:rPr lang="en-US" sz="1600" b="1" dirty="0" smtClean="0">
                <a:solidFill>
                  <a:srgbClr val="0000FF"/>
                </a:solidFill>
                <a:latin typeface="Verdana" pitchFamily="34" charset="0"/>
                <a:ea typeface="Verdana" pitchFamily="34" charset="0"/>
                <a:cs typeface="Verdana" pitchFamily="34" charset="0"/>
              </a:rPr>
              <a:t>Members</a:t>
            </a:r>
          </a:p>
          <a:p>
            <a:pPr algn="ctr" eaLnBrk="1" hangingPunct="1"/>
            <a:r>
              <a:rPr lang="en-US" sz="1600" b="1" dirty="0" smtClean="0">
                <a:solidFill>
                  <a:srgbClr val="0000FF"/>
                </a:solidFill>
                <a:latin typeface="Verdana" pitchFamily="34" charset="0"/>
                <a:ea typeface="Verdana" pitchFamily="34" charset="0"/>
                <a:cs typeface="Verdana" pitchFamily="34" charset="0"/>
              </a:rPr>
              <a:t>(21.1% Currently Serving)</a:t>
            </a:r>
            <a:endParaRPr lang="en-US" sz="1600" b="1" dirty="0">
              <a:solidFill>
                <a:srgbClr val="0000FF"/>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2766398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David\AppData\Local\Microsoft\Windows\Temporary Internet Files\Content.IE5\WK4M67RP\MC90043249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46" y="4872226"/>
            <a:ext cx="1803654" cy="1699597"/>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descr="C:\Users\David\AppData\Local\Microsoft\Windows\Temporary Internet Files\Content.IE5\FSCFM2JG\MC900439356[1].jp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7675"/>
                    </a14:imgEffect>
                    <a14:imgEffect>
                      <a14:saturation sat="270000"/>
                    </a14:imgEffect>
                  </a14:imgLayer>
                </a14:imgProps>
              </a:ext>
              <a:ext uri="{28A0092B-C50C-407E-A947-70E740481C1C}">
                <a14:useLocalDpi xmlns:a14="http://schemas.microsoft.com/office/drawing/2010/main" val="0"/>
              </a:ext>
            </a:extLst>
          </a:blip>
          <a:srcRect/>
          <a:stretch>
            <a:fillRect/>
          </a:stretch>
        </p:blipFill>
        <p:spPr bwMode="auto">
          <a:xfrm>
            <a:off x="7010400" y="304800"/>
            <a:ext cx="1866900" cy="1752600"/>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140400" y="219670"/>
            <a:ext cx="8775000" cy="6352153"/>
            <a:chOff x="140400" y="219670"/>
            <a:chExt cx="8775000" cy="6352153"/>
          </a:xfrm>
        </p:grpSpPr>
        <p:grpSp>
          <p:nvGrpSpPr>
            <p:cNvPr id="4" name="Group 3"/>
            <p:cNvGrpSpPr/>
            <p:nvPr/>
          </p:nvGrpSpPr>
          <p:grpSpPr>
            <a:xfrm>
              <a:off x="6096000" y="2701802"/>
              <a:ext cx="2819400" cy="1837827"/>
              <a:chOff x="6324600" y="1868263"/>
              <a:chExt cx="2819400" cy="1837827"/>
            </a:xfrm>
          </p:grpSpPr>
          <p:sp>
            <p:nvSpPr>
              <p:cNvPr id="11" name="TextBox 10"/>
              <p:cNvSpPr txBox="1"/>
              <p:nvPr/>
            </p:nvSpPr>
            <p:spPr>
              <a:xfrm>
                <a:off x="6324600" y="1868263"/>
                <a:ext cx="2819400" cy="923330"/>
              </a:xfrm>
              <a:prstGeom prst="rect">
                <a:avLst/>
              </a:prstGeom>
              <a:solidFill>
                <a:srgbClr val="92D050">
                  <a:alpha val="35000"/>
                </a:srgbClr>
              </a:solidFill>
              <a:ln w="25400">
                <a:solidFill>
                  <a:schemeClr val="tx1"/>
                </a:solidFill>
              </a:ln>
              <a:effectLst/>
            </p:spPr>
            <p:txBody>
              <a:bodyPr wrap="square" rtlCol="0">
                <a:spAutoFit/>
              </a:bodyPr>
              <a:lstStyle/>
              <a:p>
                <a:pPr algn="ctr"/>
                <a:r>
                  <a:rPr lang="en-US" sz="900" b="1" u="sng" dirty="0">
                    <a:latin typeface="+mj-lt"/>
                    <a:cs typeface="Kalinga" pitchFamily="34" charset="0"/>
                  </a:rPr>
                  <a:t>Internal Processes and </a:t>
                </a:r>
                <a:r>
                  <a:rPr lang="en-US" sz="900" b="1" u="sng" dirty="0" smtClean="0">
                    <a:latin typeface="+mj-lt"/>
                    <a:cs typeface="Kalinga" pitchFamily="34" charset="0"/>
                  </a:rPr>
                  <a:t>Systems</a:t>
                </a:r>
              </a:p>
              <a:p>
                <a:r>
                  <a:rPr lang="en-US" sz="900" dirty="0" smtClean="0">
                    <a:latin typeface="+mj-lt"/>
                    <a:cs typeface="Kalinga" pitchFamily="34" charset="0"/>
                  </a:rPr>
                  <a:t>Systems </a:t>
                </a:r>
                <a:r>
                  <a:rPr lang="en-US" sz="900" dirty="0">
                    <a:latin typeface="+mj-lt"/>
                    <a:cs typeface="Kalinga" pitchFamily="34" charset="0"/>
                  </a:rPr>
                  <a:t>that promote monitoring status of goals and objectives, coordinate efforts, provide information and develop teamwork.  This includes both format and informal administrative processes, communications and </a:t>
                </a:r>
                <a:r>
                  <a:rPr lang="en-US" sz="900" dirty="0" smtClean="0">
                    <a:latin typeface="+mj-lt"/>
                    <a:cs typeface="Kalinga" pitchFamily="34" charset="0"/>
                  </a:rPr>
                  <a:t>information sharing and meetings.</a:t>
                </a:r>
                <a:endParaRPr lang="en-US" sz="900" dirty="0">
                  <a:latin typeface="+mj-lt"/>
                  <a:cs typeface="Kalinga" pitchFamily="34" charset="0"/>
                </a:endParaRPr>
              </a:p>
            </p:txBody>
          </p:sp>
          <p:sp>
            <p:nvSpPr>
              <p:cNvPr id="12" name="TextBox 11"/>
              <p:cNvSpPr txBox="1"/>
              <p:nvPr/>
            </p:nvSpPr>
            <p:spPr>
              <a:xfrm>
                <a:off x="6324600" y="2782760"/>
                <a:ext cx="2819400" cy="923330"/>
              </a:xfrm>
              <a:prstGeom prst="rect">
                <a:avLst/>
              </a:prstGeom>
              <a:solidFill>
                <a:srgbClr val="92D050">
                  <a:alpha val="62000"/>
                </a:srgbClr>
              </a:solidFill>
              <a:ln w="25400">
                <a:solidFill>
                  <a:schemeClr val="tx1"/>
                </a:solidFill>
              </a:ln>
            </p:spPr>
            <p:txBody>
              <a:bodyPr wrap="square" rtlCol="0">
                <a:spAutoFit/>
              </a:bodyPr>
              <a:lstStyle/>
              <a:p>
                <a:r>
                  <a:rPr lang="en-US" sz="900" u="sng" dirty="0">
                    <a:latin typeface="+mj-lt"/>
                    <a:cs typeface="Kalinga" pitchFamily="34" charset="0"/>
                  </a:rPr>
                  <a:t>Key Elements:</a:t>
                </a:r>
                <a:endParaRPr lang="en-US" sz="900" dirty="0">
                  <a:latin typeface="+mj-lt"/>
                  <a:cs typeface="Kalinga" pitchFamily="34" charset="0"/>
                </a:endParaRPr>
              </a:p>
              <a:p>
                <a:r>
                  <a:rPr lang="en-US" sz="900" dirty="0">
                    <a:latin typeface="+mj-lt"/>
                    <a:cs typeface="Kalinga" pitchFamily="34" charset="0"/>
                  </a:rPr>
                  <a:t>NCCOC provides support to chapters through management, standardized approaches and documentation making NCCOC and Chapters more effective and efficient.  </a:t>
                </a:r>
              </a:p>
              <a:p>
                <a:pPr lvl="0"/>
                <a:endParaRPr lang="en-US" sz="900" dirty="0">
                  <a:latin typeface="+mj-lt"/>
                  <a:cs typeface="Kalinga" pitchFamily="34" charset="0"/>
                </a:endParaRPr>
              </a:p>
            </p:txBody>
          </p:sp>
        </p:grpSp>
        <p:grpSp>
          <p:nvGrpSpPr>
            <p:cNvPr id="6" name="Group 5"/>
            <p:cNvGrpSpPr/>
            <p:nvPr/>
          </p:nvGrpSpPr>
          <p:grpSpPr>
            <a:xfrm>
              <a:off x="140400" y="3056813"/>
              <a:ext cx="3013366" cy="1286587"/>
              <a:chOff x="0" y="2571903"/>
              <a:chExt cx="3013366" cy="1286587"/>
            </a:xfrm>
          </p:grpSpPr>
          <p:sp>
            <p:nvSpPr>
              <p:cNvPr id="2" name="TextBox 1"/>
              <p:cNvSpPr txBox="1"/>
              <p:nvPr/>
            </p:nvSpPr>
            <p:spPr>
              <a:xfrm>
                <a:off x="0" y="3350659"/>
                <a:ext cx="3013365" cy="507831"/>
              </a:xfrm>
              <a:prstGeom prst="rect">
                <a:avLst/>
              </a:prstGeom>
              <a:solidFill>
                <a:schemeClr val="accent1">
                  <a:alpha val="57000"/>
                </a:schemeClr>
              </a:solidFill>
              <a:ln w="25400">
                <a:solidFill>
                  <a:schemeClr val="tx1"/>
                </a:solidFill>
              </a:ln>
            </p:spPr>
            <p:txBody>
              <a:bodyPr wrap="square" rtlCol="0">
                <a:spAutoFit/>
              </a:bodyPr>
              <a:lstStyle/>
              <a:p>
                <a:r>
                  <a:rPr lang="en-US" sz="900" u="sng" dirty="0" smtClean="0">
                    <a:latin typeface="+mj-lt"/>
                    <a:cs typeface="Kalinga" pitchFamily="34" charset="0"/>
                  </a:rPr>
                  <a:t>Key </a:t>
                </a:r>
                <a:r>
                  <a:rPr lang="en-US" sz="900" u="sng" dirty="0">
                    <a:latin typeface="+mj-lt"/>
                    <a:cs typeface="Kalinga" pitchFamily="34" charset="0"/>
                  </a:rPr>
                  <a:t>Elements:</a:t>
                </a:r>
                <a:endParaRPr lang="en-US" sz="900" dirty="0">
                  <a:latin typeface="+mj-lt"/>
                  <a:cs typeface="Kalinga" pitchFamily="34" charset="0"/>
                </a:endParaRPr>
              </a:p>
              <a:p>
                <a:r>
                  <a:rPr lang="en-US" sz="900" dirty="0">
                    <a:latin typeface="+mj-lt"/>
                    <a:cs typeface="Kalinga" pitchFamily="34" charset="0"/>
                  </a:rPr>
                  <a:t>NCCOC will support Chapters in meeting the needs of its members in order to retain, energize and involve them</a:t>
                </a:r>
                <a:r>
                  <a:rPr lang="en-US" sz="900" dirty="0" smtClean="0">
                    <a:latin typeface="+mj-lt"/>
                    <a:cs typeface="Kalinga" pitchFamily="34" charset="0"/>
                  </a:rPr>
                  <a:t>.</a:t>
                </a:r>
                <a:endParaRPr lang="en-US" sz="900" dirty="0">
                  <a:latin typeface="+mj-lt"/>
                  <a:cs typeface="Kalinga" pitchFamily="34" charset="0"/>
                </a:endParaRPr>
              </a:p>
            </p:txBody>
          </p:sp>
          <p:sp>
            <p:nvSpPr>
              <p:cNvPr id="14" name="TextBox 13"/>
              <p:cNvSpPr txBox="1"/>
              <p:nvPr/>
            </p:nvSpPr>
            <p:spPr>
              <a:xfrm>
                <a:off x="0" y="2571903"/>
                <a:ext cx="3013366" cy="784830"/>
              </a:xfrm>
              <a:prstGeom prst="rect">
                <a:avLst/>
              </a:prstGeom>
              <a:solidFill>
                <a:schemeClr val="accent1">
                  <a:alpha val="40000"/>
                </a:schemeClr>
              </a:solidFill>
              <a:ln w="25400">
                <a:solidFill>
                  <a:schemeClr val="tx1"/>
                </a:solidFill>
              </a:ln>
            </p:spPr>
            <p:txBody>
              <a:bodyPr wrap="square" rtlCol="0">
                <a:spAutoFit/>
              </a:bodyPr>
              <a:lstStyle/>
              <a:p>
                <a:pPr algn="ctr"/>
                <a:r>
                  <a:rPr lang="en-US" sz="900" b="1" u="sng" dirty="0" smtClean="0">
                    <a:latin typeface="+mj-lt"/>
                    <a:cs typeface="Kalinga" pitchFamily="34" charset="0"/>
                  </a:rPr>
                  <a:t>Customers and Stakeholders</a:t>
                </a:r>
                <a:endParaRPr lang="en-US" sz="900" u="sng" dirty="0" smtClean="0">
                  <a:latin typeface="+mj-lt"/>
                  <a:cs typeface="Kalinga" pitchFamily="34" charset="0"/>
                </a:endParaRPr>
              </a:p>
              <a:p>
                <a:r>
                  <a:rPr lang="en-US" sz="900" dirty="0" smtClean="0">
                    <a:latin typeface="+mj-lt"/>
                    <a:cs typeface="Kalinga" pitchFamily="34" charset="0"/>
                  </a:rPr>
                  <a:t>Customers are active duty, retired and ex-officers.  MOAA can amplify their voice.  Stakeholders include National MOAA, Legislators, media, future generations (pipeline, JROTC, ROTC)</a:t>
                </a:r>
                <a:endParaRPr lang="en-US" sz="900" dirty="0">
                  <a:latin typeface="+mj-lt"/>
                  <a:cs typeface="Kalinga" pitchFamily="34" charset="0"/>
                </a:endParaRPr>
              </a:p>
            </p:txBody>
          </p:sp>
        </p:grpSp>
        <p:grpSp>
          <p:nvGrpSpPr>
            <p:cNvPr id="5" name="Group 4"/>
            <p:cNvGrpSpPr/>
            <p:nvPr/>
          </p:nvGrpSpPr>
          <p:grpSpPr>
            <a:xfrm>
              <a:off x="3276600" y="219670"/>
              <a:ext cx="2636936" cy="2387257"/>
              <a:chOff x="3124269" y="219670"/>
              <a:chExt cx="2636936" cy="2387257"/>
            </a:xfrm>
          </p:grpSpPr>
          <p:sp>
            <p:nvSpPr>
              <p:cNvPr id="20" name="TextBox 19"/>
              <p:cNvSpPr txBox="1"/>
              <p:nvPr/>
            </p:nvSpPr>
            <p:spPr>
              <a:xfrm>
                <a:off x="3124269" y="1129599"/>
                <a:ext cx="2636936" cy="1477328"/>
              </a:xfrm>
              <a:prstGeom prst="rect">
                <a:avLst/>
              </a:prstGeom>
              <a:solidFill>
                <a:schemeClr val="accent2">
                  <a:alpha val="30000"/>
                </a:schemeClr>
              </a:solidFill>
              <a:ln w="25400">
                <a:solidFill>
                  <a:schemeClr val="tx1"/>
                </a:solidFill>
              </a:ln>
            </p:spPr>
            <p:txBody>
              <a:bodyPr wrap="square" rtlCol="0">
                <a:spAutoFit/>
              </a:bodyPr>
              <a:lstStyle/>
              <a:p>
                <a:r>
                  <a:rPr lang="en-US" sz="900" u="sng" dirty="0">
                    <a:latin typeface="+mj-lt"/>
                    <a:cs typeface="Kalinga" pitchFamily="34" charset="0"/>
                  </a:rPr>
                  <a:t>Key Elements:</a:t>
                </a:r>
                <a:endParaRPr lang="en-US" sz="900" dirty="0">
                  <a:latin typeface="+mj-lt"/>
                  <a:cs typeface="Kalinga" pitchFamily="34" charset="0"/>
                </a:endParaRPr>
              </a:p>
              <a:p>
                <a:r>
                  <a:rPr lang="en-US" sz="900" dirty="0">
                    <a:latin typeface="+mj-lt"/>
                    <a:cs typeface="Kalinga" pitchFamily="34" charset="0"/>
                  </a:rPr>
                  <a:t>NCCOC will work toward increasing membership in all Chapters, supporting MOAAs membership chapter recruiting plans. Members generate revenue and strength in meeting NCCOCs and MOAA goals.  Membership provides financial support for chapters, NCCOC; dues, One Powerful Voice (legislature) and makes impact locally, to improve the health and future of MOAA.  Improve the capability of chapter leadership</a:t>
                </a:r>
                <a:r>
                  <a:rPr lang="en-US" sz="900" dirty="0" smtClean="0">
                    <a:latin typeface="+mj-lt"/>
                    <a:cs typeface="Kalinga" pitchFamily="34" charset="0"/>
                  </a:rPr>
                  <a:t>.</a:t>
                </a:r>
                <a:endParaRPr lang="en-US" sz="900" dirty="0">
                  <a:latin typeface="+mj-lt"/>
                  <a:cs typeface="Kalinga" pitchFamily="34" charset="0"/>
                </a:endParaRPr>
              </a:p>
            </p:txBody>
          </p:sp>
          <p:sp>
            <p:nvSpPr>
              <p:cNvPr id="21" name="TextBox 20"/>
              <p:cNvSpPr txBox="1"/>
              <p:nvPr/>
            </p:nvSpPr>
            <p:spPr>
              <a:xfrm>
                <a:off x="3124269" y="219670"/>
                <a:ext cx="2636936" cy="923330"/>
              </a:xfrm>
              <a:prstGeom prst="rect">
                <a:avLst/>
              </a:prstGeom>
              <a:solidFill>
                <a:schemeClr val="accent2">
                  <a:alpha val="20000"/>
                </a:schemeClr>
              </a:solidFill>
              <a:ln w="25400">
                <a:solidFill>
                  <a:schemeClr val="tx1"/>
                </a:solidFill>
              </a:ln>
            </p:spPr>
            <p:txBody>
              <a:bodyPr wrap="square" rtlCol="0">
                <a:spAutoFit/>
              </a:bodyPr>
              <a:lstStyle/>
              <a:p>
                <a:pPr algn="ctr"/>
                <a:r>
                  <a:rPr lang="en-US" sz="900" b="1" u="sng" dirty="0">
                    <a:latin typeface="+mj-lt"/>
                    <a:cs typeface="Kalinga" pitchFamily="34" charset="0"/>
                  </a:rPr>
                  <a:t>Resources</a:t>
                </a:r>
                <a:endParaRPr lang="en-US" sz="900" u="sng" dirty="0">
                  <a:latin typeface="+mj-lt"/>
                  <a:cs typeface="Kalinga" pitchFamily="34" charset="0"/>
                </a:endParaRPr>
              </a:p>
              <a:p>
                <a:r>
                  <a:rPr lang="en-US" sz="900" dirty="0">
                    <a:latin typeface="+mj-lt"/>
                    <a:cs typeface="Kalinga" pitchFamily="34" charset="0"/>
                  </a:rPr>
                  <a:t>Resources that enable to realize Mission and Strategy are the members of MOAA that allow for a strong voice.  The dues from these MOAA member allow for funds to promote actions for NCCOC and Chapters</a:t>
                </a:r>
              </a:p>
            </p:txBody>
          </p:sp>
        </p:grpSp>
        <p:grpSp>
          <p:nvGrpSpPr>
            <p:cNvPr id="3" name="Group 2"/>
            <p:cNvGrpSpPr/>
            <p:nvPr/>
          </p:nvGrpSpPr>
          <p:grpSpPr>
            <a:xfrm>
              <a:off x="3350340" y="4724400"/>
              <a:ext cx="2636936" cy="1847423"/>
              <a:chOff x="2743200" y="4994565"/>
              <a:chExt cx="3154126" cy="1847423"/>
            </a:xfrm>
          </p:grpSpPr>
          <p:sp>
            <p:nvSpPr>
              <p:cNvPr id="30" name="TextBox 29"/>
              <p:cNvSpPr txBox="1"/>
              <p:nvPr/>
            </p:nvSpPr>
            <p:spPr>
              <a:xfrm>
                <a:off x="2743200" y="5780159"/>
                <a:ext cx="3154126" cy="1061829"/>
              </a:xfrm>
              <a:prstGeom prst="rect">
                <a:avLst/>
              </a:prstGeom>
              <a:solidFill>
                <a:srgbClr val="7030A0">
                  <a:alpha val="66000"/>
                </a:srgbClr>
              </a:solidFill>
              <a:ln w="25400">
                <a:solidFill>
                  <a:schemeClr val="tx1"/>
                </a:solidFill>
              </a:ln>
            </p:spPr>
            <p:txBody>
              <a:bodyPr wrap="square" rtlCol="0">
                <a:spAutoFit/>
              </a:bodyPr>
              <a:lstStyle/>
              <a:p>
                <a:r>
                  <a:rPr lang="en-US" sz="900" u="sng" dirty="0"/>
                  <a:t>Key Elements:</a:t>
                </a:r>
                <a:endParaRPr lang="en-US" sz="900" dirty="0"/>
              </a:p>
              <a:p>
                <a:r>
                  <a:rPr lang="en-US" sz="900" dirty="0"/>
                  <a:t>NCCOC must grow leaders in the MOAA role in the Chapter and Council, in MOAA and the community, be effective in succession planning and transition and understand community needs to build a better </a:t>
                </a:r>
                <a:r>
                  <a:rPr lang="en-US" sz="900" dirty="0" smtClean="0"/>
                  <a:t>community.</a:t>
                </a:r>
              </a:p>
              <a:p>
                <a:endParaRPr lang="en-US" sz="900" dirty="0"/>
              </a:p>
              <a:p>
                <a:endParaRPr lang="en-US" sz="900" dirty="0"/>
              </a:p>
            </p:txBody>
          </p:sp>
          <p:sp>
            <p:nvSpPr>
              <p:cNvPr id="31" name="TextBox 30"/>
              <p:cNvSpPr txBox="1"/>
              <p:nvPr/>
            </p:nvSpPr>
            <p:spPr>
              <a:xfrm>
                <a:off x="2743200" y="4994565"/>
                <a:ext cx="3154126" cy="784830"/>
              </a:xfrm>
              <a:prstGeom prst="rect">
                <a:avLst/>
              </a:prstGeom>
              <a:solidFill>
                <a:srgbClr val="7030A0">
                  <a:alpha val="49000"/>
                </a:srgbClr>
              </a:solidFill>
              <a:ln w="25400">
                <a:solidFill>
                  <a:schemeClr val="tx1"/>
                </a:solidFill>
              </a:ln>
            </p:spPr>
            <p:txBody>
              <a:bodyPr wrap="square" rtlCol="0">
                <a:spAutoFit/>
              </a:bodyPr>
              <a:lstStyle/>
              <a:p>
                <a:pPr algn="ctr"/>
                <a:r>
                  <a:rPr lang="en-US" sz="900" b="1" dirty="0"/>
                  <a:t>Learning and Growth</a:t>
                </a:r>
                <a:endParaRPr lang="en-US" sz="900" dirty="0"/>
              </a:p>
              <a:p>
                <a:r>
                  <a:rPr lang="en-US" sz="900" dirty="0"/>
                  <a:t>Building and resourcing the talents and capabilities of the MOAA leaders and members in the MOAA NC Chapters to meet the goals and objectives and support MOAA national. </a:t>
                </a:r>
                <a:endParaRPr lang="en-US" sz="900" dirty="0" smtClean="0"/>
              </a:p>
              <a:p>
                <a:endParaRPr lang="en-US" sz="900" dirty="0"/>
              </a:p>
            </p:txBody>
          </p:sp>
        </p:grpSp>
        <p:sp>
          <p:nvSpPr>
            <p:cNvPr id="7" name="Oval 6"/>
            <p:cNvSpPr/>
            <p:nvPr/>
          </p:nvSpPr>
          <p:spPr>
            <a:xfrm>
              <a:off x="3687096" y="3104646"/>
              <a:ext cx="1828800" cy="857754"/>
            </a:xfrm>
            <a:prstGeom prst="ellipse">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24300" y="3210357"/>
              <a:ext cx="1295400" cy="646331"/>
            </a:xfrm>
            <a:prstGeom prst="rect">
              <a:avLst/>
            </a:prstGeom>
            <a:noFill/>
          </p:spPr>
          <p:txBody>
            <a:bodyPr wrap="square" rtlCol="0">
              <a:spAutoFit/>
            </a:bodyPr>
            <a:lstStyle/>
            <a:p>
              <a:pPr algn="ctr"/>
              <a:r>
                <a:rPr lang="en-US" dirty="0" smtClean="0"/>
                <a:t>Vision and Strategy</a:t>
              </a:r>
              <a:endParaRPr lang="en-US" dirty="0"/>
            </a:p>
          </p:txBody>
        </p:sp>
        <p:cxnSp>
          <p:nvCxnSpPr>
            <p:cNvPr id="10" name="Straight Connector 9"/>
            <p:cNvCxnSpPr>
              <a:stCxn id="20" idx="2"/>
              <a:endCxn id="7" idx="0"/>
            </p:cNvCxnSpPr>
            <p:nvPr/>
          </p:nvCxnSpPr>
          <p:spPr>
            <a:xfrm>
              <a:off x="4595068" y="2606927"/>
              <a:ext cx="6428" cy="497719"/>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20000" flipH="1">
              <a:off x="4595528" y="3948811"/>
              <a:ext cx="31956" cy="79248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4267200" y="1129599"/>
              <a:ext cx="3276600" cy="3204988"/>
            </a:xfrm>
            <a:prstGeom prst="arc">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16200000">
              <a:off x="1389141" y="1160541"/>
              <a:ext cx="3733801" cy="3698720"/>
            </a:xfrm>
            <a:prstGeom prst="arc">
              <a:avLst>
                <a:gd name="adj1" fmla="val 16175359"/>
                <a:gd name="adj2" fmla="val 0"/>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rot="10800000">
              <a:off x="1443828" y="3210356"/>
              <a:ext cx="3813021" cy="2294131"/>
            </a:xfrm>
            <a:prstGeom prst="arc">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5400000">
              <a:off x="4983612" y="2893311"/>
              <a:ext cx="1998681" cy="3279105"/>
            </a:xfrm>
            <a:prstGeom prst="arc">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Connector 38"/>
            <p:cNvCxnSpPr/>
            <p:nvPr/>
          </p:nvCxnSpPr>
          <p:spPr>
            <a:xfrm flipH="1">
              <a:off x="5515896" y="3625132"/>
              <a:ext cx="580104" cy="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7" idx="2"/>
            </p:cNvCxnSpPr>
            <p:nvPr/>
          </p:nvCxnSpPr>
          <p:spPr>
            <a:xfrm flipV="1">
              <a:off x="3153765" y="3533523"/>
              <a:ext cx="533331" cy="2"/>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2893" y="5893424"/>
            <a:ext cx="2024407" cy="490919"/>
          </a:xfrm>
          <a:prstGeom prst="rect">
            <a:avLst/>
          </a:prstGeom>
        </p:spPr>
      </p:pic>
      <p:pic>
        <p:nvPicPr>
          <p:cNvPr id="5125" name="Picture 5" descr="C:\Users\David\AppData\Local\Microsoft\Windows\Temporary Internet Files\Content.IE5\3P7XW1HB\MC90043637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43" y="285750"/>
            <a:ext cx="1440039"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4848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772400" cy="1143000"/>
          </a:xfrm>
        </p:spPr>
        <p:txBody>
          <a:bodyPr/>
          <a:lstStyle/>
          <a:p>
            <a:r>
              <a:rPr lang="en-US" dirty="0" smtClean="0"/>
              <a:t/>
            </a:r>
            <a:br>
              <a:rPr lang="en-US" dirty="0" smtClean="0"/>
            </a:br>
            <a:r>
              <a:rPr lang="en-US" dirty="0" smtClean="0"/>
              <a:t>Thank </a:t>
            </a:r>
            <a:r>
              <a:rPr lang="en-US" dirty="0" smtClean="0"/>
              <a:t>You for All That You Do!</a:t>
            </a:r>
            <a:br>
              <a:rPr lang="en-US" dirty="0" smtClean="0"/>
            </a:br>
            <a:r>
              <a:rPr lang="en-US" dirty="0"/>
              <a:t/>
            </a:r>
            <a:br>
              <a:rPr lang="en-US" dirty="0"/>
            </a:br>
            <a:r>
              <a:rPr lang="en-US" dirty="0" smtClean="0"/>
              <a:t>Send me your ideas.</a:t>
            </a:r>
            <a:endParaRPr lang="en-US" dirty="0"/>
          </a:p>
        </p:txBody>
      </p:sp>
      <p:sp>
        <p:nvSpPr>
          <p:cNvPr id="3" name="Subtitle 2"/>
          <p:cNvSpPr>
            <a:spLocks noGrp="1"/>
          </p:cNvSpPr>
          <p:nvPr>
            <p:ph type="subTitle" idx="1"/>
          </p:nvPr>
        </p:nvSpPr>
        <p:spPr>
          <a:xfrm>
            <a:off x="1371600" y="3962400"/>
            <a:ext cx="6400800" cy="2057400"/>
          </a:xfrm>
        </p:spPr>
        <p:txBody>
          <a:bodyPr/>
          <a:lstStyle/>
          <a:p>
            <a:r>
              <a:rPr lang="en-US" dirty="0" smtClean="0"/>
              <a:t>John Plehal</a:t>
            </a:r>
          </a:p>
          <a:p>
            <a:r>
              <a:rPr lang="en-US" dirty="0" smtClean="0">
                <a:hlinkClick r:id="rId3"/>
              </a:rPr>
              <a:t>johnp@moaa.org</a:t>
            </a:r>
            <a:endParaRPr lang="en-US" dirty="0" smtClean="0"/>
          </a:p>
          <a:p>
            <a:r>
              <a:rPr lang="en-US" dirty="0" smtClean="0"/>
              <a:t>703-838-8106</a:t>
            </a:r>
            <a:endParaRPr lang="en-US" dirty="0"/>
          </a:p>
        </p:txBody>
      </p:sp>
    </p:spTree>
    <p:extLst>
      <p:ext uri="{BB962C8B-B14F-4D97-AF65-F5344CB8AC3E}">
        <p14:creationId xmlns:p14="http://schemas.microsoft.com/office/powerpoint/2010/main" val="1259444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pPr eaLnBrk="1" hangingPunct="1"/>
            <a:r>
              <a:rPr lang="en-US" smtClean="0"/>
              <a:t/>
            </a:r>
            <a:br>
              <a:rPr lang="en-US" smtClean="0"/>
            </a:br>
            <a:r>
              <a:rPr lang="en-US" smtClean="0"/>
              <a:t>Questions?</a:t>
            </a:r>
            <a:br>
              <a:rPr lang="en-US" smtClean="0"/>
            </a:br>
            <a:endParaRPr lang="en-US" smtClean="0"/>
          </a:p>
        </p:txBody>
      </p:sp>
    </p:spTree>
    <p:extLst>
      <p:ext uri="{BB962C8B-B14F-4D97-AF65-F5344CB8AC3E}">
        <p14:creationId xmlns:p14="http://schemas.microsoft.com/office/powerpoint/2010/main" val="1899032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685800" y="0"/>
            <a:ext cx="7772400" cy="1219200"/>
          </a:xfrm>
        </p:spPr>
        <p:txBody>
          <a:bodyPr/>
          <a:lstStyle/>
          <a:p>
            <a:pPr algn="ctr"/>
            <a:r>
              <a:rPr lang="en-US" dirty="0" smtClean="0"/>
              <a:t>Top Line History vs. Goal</a:t>
            </a:r>
          </a:p>
        </p:txBody>
      </p:sp>
      <p:graphicFrame>
        <p:nvGraphicFramePr>
          <p:cNvPr id="1026" name="Chart Placeholder 3"/>
          <p:cNvGraphicFramePr>
            <a:graphicFrameLocks noGrp="1"/>
          </p:cNvGraphicFramePr>
          <p:nvPr>
            <p:ph type="chart" idx="1"/>
            <p:extLst>
              <p:ext uri="{D42A27DB-BD31-4B8C-83A1-F6EECF244321}">
                <p14:modId xmlns:p14="http://schemas.microsoft.com/office/powerpoint/2010/main" val="3790803681"/>
              </p:ext>
            </p:extLst>
          </p:nvPr>
        </p:nvGraphicFramePr>
        <p:xfrm>
          <a:off x="762000" y="1320800"/>
          <a:ext cx="7653338" cy="4465638"/>
        </p:xfrm>
        <a:graphic>
          <a:graphicData uri="http://schemas.openxmlformats.org/presentationml/2006/ole">
            <mc:AlternateContent xmlns:mc="http://schemas.openxmlformats.org/markup-compatibility/2006">
              <mc:Choice xmlns:v="urn:schemas-microsoft-com:vml" Requires="v">
                <p:oleObj spid="_x0000_s36887" name="Worksheet" r:id="rId3" imgW="7574388" imgH="4419600" progId="Excel.Sheet.8">
                  <p:embed/>
                </p:oleObj>
              </mc:Choice>
              <mc:Fallback>
                <p:oleObj name="Worksheet" r:id="rId3" imgW="7574388" imgH="4419600" progId="Excel.Sheet.8">
                  <p:embed/>
                  <p:pic>
                    <p:nvPicPr>
                      <p:cNvPr id="0" name=""/>
                      <p:cNvPicPr>
                        <a:picLocks noGrp="1" noChangeArrowheads="1"/>
                      </p:cNvPicPr>
                      <p:nvPr/>
                    </p:nvPicPr>
                    <p:blipFill>
                      <a:blip r:embed="rId4"/>
                      <a:srcRect/>
                      <a:stretch>
                        <a:fillRect/>
                      </a:stretch>
                    </p:blipFill>
                    <p:spPr bwMode="auto">
                      <a:xfrm>
                        <a:off x="762000" y="1320800"/>
                        <a:ext cx="7653338" cy="4465638"/>
                      </a:xfrm>
                      <a:prstGeom prst="rect">
                        <a:avLst/>
                      </a:prstGeom>
                      <a:noFill/>
                      <a:extLst/>
                    </p:spPr>
                  </p:pic>
                </p:oleObj>
              </mc:Fallback>
            </mc:AlternateContent>
          </a:graphicData>
        </a:graphic>
      </p:graphicFrame>
      <p:sp>
        <p:nvSpPr>
          <p:cNvPr id="10" name="TextBox 9"/>
          <p:cNvSpPr txBox="1"/>
          <p:nvPr/>
        </p:nvSpPr>
        <p:spPr>
          <a:xfrm>
            <a:off x="2133600" y="3047999"/>
            <a:ext cx="2140330" cy="461665"/>
          </a:xfrm>
          <a:prstGeom prst="rect">
            <a:avLst/>
          </a:prstGeom>
          <a:noFill/>
        </p:spPr>
        <p:txBody>
          <a:bodyPr wrap="none" rtlCol="0">
            <a:spAutoFit/>
          </a:bodyPr>
          <a:lstStyle/>
          <a:p>
            <a:r>
              <a:rPr lang="en-US" dirty="0" smtClean="0">
                <a:solidFill>
                  <a:srgbClr val="92D050"/>
                </a:solidFill>
              </a:rPr>
              <a:t>Strat. Plan Goal</a:t>
            </a:r>
            <a:endParaRPr lang="en-US" dirty="0">
              <a:solidFill>
                <a:srgbClr val="92D050"/>
              </a:solidFill>
            </a:endParaRPr>
          </a:p>
        </p:txBody>
      </p:sp>
    </p:spTree>
    <p:extLst>
      <p:ext uri="{BB962C8B-B14F-4D97-AF65-F5344CB8AC3E}">
        <p14:creationId xmlns:p14="http://schemas.microsoft.com/office/powerpoint/2010/main" val="1864211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dirty="0" smtClean="0"/>
              <a:t>Life Membership Growth</a:t>
            </a:r>
            <a:br>
              <a:rPr lang="en-US" dirty="0" smtClean="0"/>
            </a:br>
            <a:endParaRPr lang="en-US" dirty="0" smtClean="0"/>
          </a:p>
        </p:txBody>
      </p:sp>
      <p:graphicFrame>
        <p:nvGraphicFramePr>
          <p:cNvPr id="2" name="Chart Placeholder 3"/>
          <p:cNvGraphicFramePr>
            <a:graphicFrameLocks noGrp="1"/>
          </p:cNvGraphicFramePr>
          <p:nvPr>
            <p:ph type="chart" idx="1"/>
            <p:extLst>
              <p:ext uri="{D42A27DB-BD31-4B8C-83A1-F6EECF244321}">
                <p14:modId xmlns:p14="http://schemas.microsoft.com/office/powerpoint/2010/main" val="1220540981"/>
              </p:ext>
            </p:extLst>
          </p:nvPr>
        </p:nvGraphicFramePr>
        <p:xfrm>
          <a:off x="279400" y="1117600"/>
          <a:ext cx="8432800" cy="477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3981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sz="quarter"/>
          </p:nvPr>
        </p:nvSpPr>
        <p:spPr>
          <a:xfrm>
            <a:off x="685800" y="152400"/>
            <a:ext cx="7772400" cy="1219200"/>
          </a:xfrm>
        </p:spPr>
        <p:txBody>
          <a:bodyPr/>
          <a:lstStyle/>
          <a:p>
            <a:pPr algn="ctr"/>
            <a:r>
              <a:rPr lang="en-US" dirty="0" smtClean="0"/>
              <a:t>Then (2004) and Now</a:t>
            </a:r>
          </a:p>
        </p:txBody>
      </p:sp>
      <p:graphicFrame>
        <p:nvGraphicFramePr>
          <p:cNvPr id="9" name="Table 8"/>
          <p:cNvGraphicFramePr>
            <a:graphicFrameLocks noGrp="1"/>
          </p:cNvGraphicFramePr>
          <p:nvPr>
            <p:extLst>
              <p:ext uri="{D42A27DB-BD31-4B8C-83A1-F6EECF244321}">
                <p14:modId xmlns:p14="http://schemas.microsoft.com/office/powerpoint/2010/main" val="1567760657"/>
              </p:ext>
            </p:extLst>
          </p:nvPr>
        </p:nvGraphicFramePr>
        <p:xfrm>
          <a:off x="1524000" y="1397000"/>
          <a:ext cx="6096000" cy="4137154"/>
        </p:xfrm>
        <a:graphic>
          <a:graphicData uri="http://schemas.openxmlformats.org/drawingml/2006/table">
            <a:tbl>
              <a:tblPr firstRow="1" bandRow="1">
                <a:tableStyleId>{5C22544A-7EE6-4342-B048-85BDC9FD1C3A}</a:tableStyleId>
              </a:tblPr>
              <a:tblGrid>
                <a:gridCol w="2032000"/>
                <a:gridCol w="2032000"/>
                <a:gridCol w="2032000"/>
              </a:tblGrid>
              <a:tr h="537128">
                <a:tc>
                  <a:txBody>
                    <a:bodyPr/>
                    <a:lstStyle/>
                    <a:p>
                      <a:pPr algn="ctr"/>
                      <a:r>
                        <a:rPr lang="en-US" sz="1800" dirty="0" smtClean="0">
                          <a:solidFill>
                            <a:schemeClr val="tx1"/>
                          </a:solidFill>
                        </a:rPr>
                        <a:t>2004</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2013</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128">
                <a:tc>
                  <a:txBody>
                    <a:bodyPr/>
                    <a:lstStyle/>
                    <a:p>
                      <a:pPr algn="ctr"/>
                      <a:r>
                        <a:rPr lang="en-US" sz="1800" dirty="0" smtClean="0">
                          <a:solidFill>
                            <a:schemeClr val="tx1"/>
                          </a:solidFill>
                        </a:rPr>
                        <a:t>371,000</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Total</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385,000</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128">
                <a:tc>
                  <a:txBody>
                    <a:bodyPr/>
                    <a:lstStyle/>
                    <a:p>
                      <a:pPr algn="ctr"/>
                      <a:r>
                        <a:rPr lang="en-US" sz="1800" dirty="0" smtClean="0">
                          <a:solidFill>
                            <a:schemeClr val="tx1"/>
                          </a:solidFill>
                        </a:rPr>
                        <a:t>155,000</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Life</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166,000</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260">
                <a:tc>
                  <a:txBody>
                    <a:bodyPr/>
                    <a:lstStyle/>
                    <a:p>
                      <a:pPr algn="ctr"/>
                      <a:r>
                        <a:rPr lang="en-US" sz="1800" dirty="0" smtClean="0">
                          <a:solidFill>
                            <a:schemeClr val="tx1"/>
                          </a:solidFill>
                        </a:rPr>
                        <a:t>37,000</a:t>
                      </a:r>
                    </a:p>
                    <a:p>
                      <a:pPr algn="ctr"/>
                      <a:endParaRPr lang="en-US" sz="1800" dirty="0" smtClean="0">
                        <a:solidFill>
                          <a:schemeClr val="tx1"/>
                        </a:solidFill>
                      </a:endParaRPr>
                    </a:p>
                    <a:p>
                      <a:pPr algn="ctr"/>
                      <a:r>
                        <a:rPr lang="en-US" sz="1800" dirty="0" smtClean="0">
                          <a:solidFill>
                            <a:schemeClr val="tx1"/>
                          </a:solidFill>
                        </a:rPr>
                        <a:t>(16%)</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Currently Serving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(Penetration)</a:t>
                      </a: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81,000</a:t>
                      </a:r>
                    </a:p>
                    <a:p>
                      <a:pPr algn="ctr"/>
                      <a:endParaRPr lang="en-US" sz="1800" dirty="0" smtClean="0">
                        <a:solidFill>
                          <a:schemeClr val="tx1"/>
                        </a:solidFill>
                      </a:endParaRPr>
                    </a:p>
                    <a:p>
                      <a:pPr algn="ctr"/>
                      <a:r>
                        <a:rPr lang="en-US" sz="1800" dirty="0" smtClean="0">
                          <a:solidFill>
                            <a:schemeClr val="tx1"/>
                          </a:solidFill>
                        </a:rPr>
                        <a:t>(20%)</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128">
                <a:tc>
                  <a:txBody>
                    <a:bodyPr/>
                    <a:lstStyle/>
                    <a:p>
                      <a:pPr algn="ctr"/>
                      <a:r>
                        <a:rPr lang="en-US" sz="1800" dirty="0" smtClean="0">
                          <a:solidFill>
                            <a:schemeClr val="tx1"/>
                          </a:solidFill>
                        </a:rPr>
                        <a:t>1,300</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Guard</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10,200</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128">
                <a:tc>
                  <a:txBody>
                    <a:bodyPr/>
                    <a:lstStyle/>
                    <a:p>
                      <a:pPr algn="ctr"/>
                      <a:r>
                        <a:rPr lang="en-US" sz="1800" dirty="0" smtClean="0">
                          <a:solidFill>
                            <a:schemeClr val="tx1"/>
                          </a:solidFill>
                        </a:rPr>
                        <a:t>555</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Below Age 29</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16,490</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128">
                <a:tc>
                  <a:txBody>
                    <a:bodyPr/>
                    <a:lstStyle/>
                    <a:p>
                      <a:pPr algn="ctr"/>
                      <a:r>
                        <a:rPr lang="en-US" sz="1800" dirty="0" smtClean="0">
                          <a:solidFill>
                            <a:schemeClr val="tx1"/>
                          </a:solidFill>
                        </a:rPr>
                        <a:t>3,600</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Age 30-39</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18,800</a:t>
                      </a:r>
                      <a:endParaRPr lang="en-US" sz="1800" dirty="0">
                        <a:solidFill>
                          <a:schemeClr val="tx1"/>
                        </a:solidFill>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1354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7772400" cy="1219200"/>
          </a:xfrm>
        </p:spPr>
        <p:txBody>
          <a:bodyPr/>
          <a:lstStyle/>
          <a:p>
            <a:pPr algn="ctr" eaLnBrk="1" hangingPunct="1"/>
            <a:r>
              <a:rPr lang="en-US" sz="3200" dirty="0" smtClean="0"/>
              <a:t>Active Duty Membership Trends (2005-2012)</a:t>
            </a:r>
            <a:br>
              <a:rPr lang="en-US" sz="3200" dirty="0" smtClean="0"/>
            </a:br>
            <a:endParaRPr lang="en-US" sz="3200" dirty="0" smtClean="0"/>
          </a:p>
        </p:txBody>
      </p:sp>
      <p:graphicFrame>
        <p:nvGraphicFramePr>
          <p:cNvPr id="15363" name="Object 3"/>
          <p:cNvGraphicFramePr>
            <a:graphicFrameLocks noGrp="1" noChangeAspect="1"/>
          </p:cNvGraphicFramePr>
          <p:nvPr>
            <p:ph idx="1"/>
            <p:extLst>
              <p:ext uri="{D42A27DB-BD31-4B8C-83A1-F6EECF244321}">
                <p14:modId xmlns:p14="http://schemas.microsoft.com/office/powerpoint/2010/main" val="2198451186"/>
              </p:ext>
            </p:extLst>
          </p:nvPr>
        </p:nvGraphicFramePr>
        <p:xfrm>
          <a:off x="242888" y="1670050"/>
          <a:ext cx="8901112" cy="4800600"/>
        </p:xfrm>
        <a:graphic>
          <a:graphicData uri="http://schemas.openxmlformats.org/presentationml/2006/ole">
            <mc:AlternateContent xmlns:mc="http://schemas.openxmlformats.org/markup-compatibility/2006">
              <mc:Choice xmlns:v="urn:schemas-microsoft-com:vml" Requires="v">
                <p:oleObj spid="_x0000_s37911" name="Worksheet" r:id="rId3" imgW="8709714" imgH="4549086" progId="Excel.Sheet.8">
                  <p:embed/>
                </p:oleObj>
              </mc:Choice>
              <mc:Fallback>
                <p:oleObj name="Worksheet" r:id="rId3" imgW="8709714" imgH="4549086" progId="Excel.Sheet.8">
                  <p:embed/>
                  <p:pic>
                    <p:nvPicPr>
                      <p:cNvPr id="0" name=""/>
                      <p:cNvPicPr>
                        <a:picLocks noGrp="1" noChangeAspect="1" noChangeArrowheads="1"/>
                      </p:cNvPicPr>
                      <p:nvPr/>
                    </p:nvPicPr>
                    <p:blipFill>
                      <a:blip r:embed="rId4"/>
                      <a:srcRect/>
                      <a:stretch>
                        <a:fillRect/>
                      </a:stretch>
                    </p:blipFill>
                    <p:spPr bwMode="auto">
                      <a:xfrm>
                        <a:off x="242888" y="1670050"/>
                        <a:ext cx="8901112" cy="4800600"/>
                      </a:xfrm>
                      <a:prstGeom prst="rect">
                        <a:avLst/>
                      </a:prstGeom>
                      <a:noFill/>
                      <a:ln>
                        <a:noFill/>
                      </a:ln>
                      <a:extLst/>
                    </p:spPr>
                  </p:pic>
                </p:oleObj>
              </mc:Fallback>
            </mc:AlternateContent>
          </a:graphicData>
        </a:graphic>
      </p:graphicFrame>
      <p:sp>
        <p:nvSpPr>
          <p:cNvPr id="15364" name="Text Box 4"/>
          <p:cNvSpPr txBox="1">
            <a:spLocks noChangeArrowheads="1"/>
          </p:cNvSpPr>
          <p:nvPr/>
        </p:nvSpPr>
        <p:spPr bwMode="auto">
          <a:xfrm>
            <a:off x="1905000" y="44958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spcBef>
                <a:spcPct val="50000"/>
              </a:spcBef>
            </a:pPr>
            <a:endParaRPr lang="en-US" sz="2000" dirty="0"/>
          </a:p>
        </p:txBody>
      </p:sp>
      <p:sp>
        <p:nvSpPr>
          <p:cNvPr id="15365" name="Text Box 5"/>
          <p:cNvSpPr txBox="1">
            <a:spLocks noChangeArrowheads="1"/>
          </p:cNvSpPr>
          <p:nvPr/>
        </p:nvSpPr>
        <p:spPr bwMode="auto">
          <a:xfrm>
            <a:off x="4130675" y="3321050"/>
            <a:ext cx="914400" cy="307975"/>
          </a:xfrm>
          <a:prstGeom prst="rect">
            <a:avLst/>
          </a:prstGeom>
          <a:solidFill>
            <a:srgbClr val="FFFF00"/>
          </a:solidFill>
          <a:ln w="9525" algn="ctr">
            <a:solidFill>
              <a:schemeClr val="tx1"/>
            </a:solidFill>
            <a:miter lim="800000"/>
            <a:headEnd/>
            <a:tailEnd/>
          </a:ln>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spcBef>
                <a:spcPct val="50000"/>
              </a:spcBef>
            </a:pPr>
            <a:r>
              <a:rPr lang="en-US" sz="1400" b="1" dirty="0">
                <a:latin typeface="Verdana" pitchFamily="34" charset="0"/>
              </a:rPr>
              <a:t>17.2%</a:t>
            </a:r>
          </a:p>
        </p:txBody>
      </p:sp>
      <p:sp>
        <p:nvSpPr>
          <p:cNvPr id="15366" name="Text Box 6"/>
          <p:cNvSpPr txBox="1">
            <a:spLocks noChangeArrowheads="1"/>
          </p:cNvSpPr>
          <p:nvPr/>
        </p:nvSpPr>
        <p:spPr bwMode="auto">
          <a:xfrm>
            <a:off x="4953000" y="2976563"/>
            <a:ext cx="914400" cy="307975"/>
          </a:xfrm>
          <a:prstGeom prst="rect">
            <a:avLst/>
          </a:prstGeom>
          <a:solidFill>
            <a:srgbClr val="FFFF00"/>
          </a:solidFill>
          <a:ln w="9525" algn="ctr">
            <a:solidFill>
              <a:schemeClr val="tx1"/>
            </a:solidFill>
            <a:miter lim="800000"/>
            <a:headEnd/>
            <a:tailEnd/>
          </a:ln>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spcBef>
                <a:spcPct val="50000"/>
              </a:spcBef>
            </a:pPr>
            <a:r>
              <a:rPr lang="en-US" sz="1400" b="1" dirty="0">
                <a:latin typeface="Verdana" pitchFamily="34" charset="0"/>
              </a:rPr>
              <a:t>19.4%</a:t>
            </a:r>
          </a:p>
        </p:txBody>
      </p:sp>
      <p:sp>
        <p:nvSpPr>
          <p:cNvPr id="15367" name="Text Box 7"/>
          <p:cNvSpPr txBox="1">
            <a:spLocks noChangeArrowheads="1"/>
          </p:cNvSpPr>
          <p:nvPr/>
        </p:nvSpPr>
        <p:spPr bwMode="auto">
          <a:xfrm>
            <a:off x="5638800" y="2578100"/>
            <a:ext cx="990600" cy="307975"/>
          </a:xfrm>
          <a:prstGeom prst="rect">
            <a:avLst/>
          </a:prstGeom>
          <a:solidFill>
            <a:srgbClr val="FFFF00"/>
          </a:solidFill>
          <a:ln w="9525" algn="ctr">
            <a:solidFill>
              <a:schemeClr val="tx1"/>
            </a:solidFill>
            <a:miter lim="800000"/>
            <a:headEnd/>
            <a:tailEnd/>
          </a:ln>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spcBef>
                <a:spcPct val="50000"/>
              </a:spcBef>
            </a:pPr>
            <a:r>
              <a:rPr lang="en-US" sz="1400" b="1" dirty="0">
                <a:latin typeface="Verdana" pitchFamily="34" charset="0"/>
              </a:rPr>
              <a:t>20.3%</a:t>
            </a:r>
          </a:p>
        </p:txBody>
      </p:sp>
      <p:sp>
        <p:nvSpPr>
          <p:cNvPr id="15368" name="Text Box 8"/>
          <p:cNvSpPr txBox="1">
            <a:spLocks noChangeArrowheads="1"/>
          </p:cNvSpPr>
          <p:nvPr/>
        </p:nvSpPr>
        <p:spPr bwMode="auto">
          <a:xfrm>
            <a:off x="6480175" y="3095625"/>
            <a:ext cx="990600" cy="307975"/>
          </a:xfrm>
          <a:prstGeom prst="rect">
            <a:avLst/>
          </a:prstGeom>
          <a:solidFill>
            <a:srgbClr val="FFFF00"/>
          </a:solidFill>
          <a:ln w="9525" algn="ctr">
            <a:solidFill>
              <a:schemeClr val="tx1"/>
            </a:solidFill>
            <a:miter lim="800000"/>
            <a:headEnd/>
            <a:tailEnd/>
          </a:ln>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spcBef>
                <a:spcPct val="50000"/>
              </a:spcBef>
            </a:pPr>
            <a:r>
              <a:rPr lang="en-US" sz="1400" b="1" dirty="0">
                <a:latin typeface="Verdana" pitchFamily="34" charset="0"/>
              </a:rPr>
              <a:t>17.5%</a:t>
            </a:r>
          </a:p>
        </p:txBody>
      </p:sp>
      <p:sp>
        <p:nvSpPr>
          <p:cNvPr id="15369" name="Text Box 9"/>
          <p:cNvSpPr txBox="1">
            <a:spLocks noChangeArrowheads="1"/>
          </p:cNvSpPr>
          <p:nvPr/>
        </p:nvSpPr>
        <p:spPr bwMode="auto">
          <a:xfrm>
            <a:off x="7470775" y="2822575"/>
            <a:ext cx="990600" cy="307975"/>
          </a:xfrm>
          <a:prstGeom prst="rect">
            <a:avLst/>
          </a:prstGeom>
          <a:solidFill>
            <a:srgbClr val="FFFF00"/>
          </a:solidFill>
          <a:ln w="9525" algn="ctr">
            <a:solidFill>
              <a:schemeClr val="tx1"/>
            </a:solidFill>
            <a:miter lim="800000"/>
            <a:headEnd/>
            <a:tailEnd/>
          </a:ln>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spcBef>
                <a:spcPct val="50000"/>
              </a:spcBef>
            </a:pPr>
            <a:r>
              <a:rPr lang="en-US" sz="1400" b="1" dirty="0" smtClean="0">
                <a:latin typeface="Verdana" pitchFamily="34" charset="0"/>
              </a:rPr>
              <a:t>19.6%</a:t>
            </a:r>
            <a:endParaRPr lang="en-US" sz="1400" b="1" dirty="0">
              <a:latin typeface="Verdana" pitchFamily="34" charset="0"/>
            </a:endParaRPr>
          </a:p>
        </p:txBody>
      </p:sp>
      <p:sp>
        <p:nvSpPr>
          <p:cNvPr id="15372" name="Text Box 5"/>
          <p:cNvSpPr txBox="1">
            <a:spLocks noChangeArrowheads="1"/>
          </p:cNvSpPr>
          <p:nvPr/>
        </p:nvSpPr>
        <p:spPr bwMode="auto">
          <a:xfrm>
            <a:off x="3216275" y="3608388"/>
            <a:ext cx="914400" cy="307975"/>
          </a:xfrm>
          <a:prstGeom prst="rect">
            <a:avLst/>
          </a:prstGeom>
          <a:solidFill>
            <a:srgbClr val="FFFF00"/>
          </a:solidFill>
          <a:ln w="9525" algn="ctr">
            <a:solidFill>
              <a:schemeClr val="tx1"/>
            </a:solidFill>
            <a:miter lim="800000"/>
            <a:headEnd/>
            <a:tailEnd/>
          </a:ln>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spcBef>
                <a:spcPct val="50000"/>
              </a:spcBef>
            </a:pPr>
            <a:r>
              <a:rPr lang="en-US" sz="1400" b="1" dirty="0">
                <a:latin typeface="Verdana" pitchFamily="34" charset="0"/>
              </a:rPr>
              <a:t>16.2%</a:t>
            </a:r>
          </a:p>
        </p:txBody>
      </p:sp>
      <p:sp>
        <p:nvSpPr>
          <p:cNvPr id="15373" name="Text Box 5"/>
          <p:cNvSpPr txBox="1">
            <a:spLocks noChangeArrowheads="1"/>
          </p:cNvSpPr>
          <p:nvPr/>
        </p:nvSpPr>
        <p:spPr bwMode="auto">
          <a:xfrm>
            <a:off x="2636838" y="3916363"/>
            <a:ext cx="898525" cy="307975"/>
          </a:xfrm>
          <a:prstGeom prst="rect">
            <a:avLst/>
          </a:prstGeom>
          <a:solidFill>
            <a:srgbClr val="FFFF00"/>
          </a:solidFill>
          <a:ln w="9525" algn="ctr">
            <a:solidFill>
              <a:schemeClr val="tx1"/>
            </a:solidFill>
            <a:miter lim="800000"/>
            <a:headEnd/>
            <a:tailEnd/>
          </a:ln>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spcBef>
                <a:spcPct val="50000"/>
              </a:spcBef>
            </a:pPr>
            <a:r>
              <a:rPr lang="en-US" sz="1400" b="1" dirty="0">
                <a:latin typeface="Verdana" pitchFamily="34" charset="0"/>
              </a:rPr>
              <a:t>13.1%</a:t>
            </a:r>
          </a:p>
        </p:txBody>
      </p:sp>
      <p:sp>
        <p:nvSpPr>
          <p:cNvPr id="15374" name="Text Box 5"/>
          <p:cNvSpPr txBox="1">
            <a:spLocks noChangeArrowheads="1"/>
          </p:cNvSpPr>
          <p:nvPr/>
        </p:nvSpPr>
        <p:spPr bwMode="auto">
          <a:xfrm>
            <a:off x="1858963" y="4248150"/>
            <a:ext cx="914400" cy="307975"/>
          </a:xfrm>
          <a:prstGeom prst="rect">
            <a:avLst/>
          </a:prstGeom>
          <a:solidFill>
            <a:srgbClr val="FFFF00"/>
          </a:solidFill>
          <a:ln w="9525" algn="ctr">
            <a:solidFill>
              <a:schemeClr val="tx1"/>
            </a:solidFill>
            <a:miter lim="800000"/>
            <a:headEnd/>
            <a:tailEnd/>
          </a:ln>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spcBef>
                <a:spcPct val="50000"/>
              </a:spcBef>
            </a:pPr>
            <a:r>
              <a:rPr lang="en-US" sz="1400" b="1" dirty="0">
                <a:latin typeface="Verdana" pitchFamily="34" charset="0"/>
              </a:rPr>
              <a:t>11.6%</a:t>
            </a:r>
          </a:p>
        </p:txBody>
      </p:sp>
      <p:sp>
        <p:nvSpPr>
          <p:cNvPr id="13" name="Text Box 9"/>
          <p:cNvSpPr txBox="1">
            <a:spLocks noChangeArrowheads="1"/>
          </p:cNvSpPr>
          <p:nvPr/>
        </p:nvSpPr>
        <p:spPr bwMode="auto">
          <a:xfrm>
            <a:off x="7623175" y="5943600"/>
            <a:ext cx="990600" cy="523220"/>
          </a:xfrm>
          <a:prstGeom prst="rect">
            <a:avLst/>
          </a:prstGeom>
          <a:solidFill>
            <a:srgbClr val="FFFF00"/>
          </a:solidFill>
          <a:ln w="9525" algn="ctr">
            <a:solidFill>
              <a:schemeClr val="tx1"/>
            </a:solidFill>
            <a:miter lim="800000"/>
            <a:headEnd/>
            <a:tailEnd/>
          </a:ln>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spcBef>
                <a:spcPct val="50000"/>
              </a:spcBef>
            </a:pPr>
            <a:r>
              <a:rPr lang="en-US" sz="1400" b="1" dirty="0" smtClean="0">
                <a:latin typeface="Verdana" pitchFamily="34" charset="0"/>
              </a:rPr>
              <a:t> Today 21.1%</a:t>
            </a:r>
            <a:endParaRPr lang="en-US" sz="1400" b="1" dirty="0">
              <a:latin typeface="Verdana" pitchFamily="34" charset="0"/>
            </a:endParaRPr>
          </a:p>
        </p:txBody>
      </p:sp>
    </p:spTree>
    <p:extLst>
      <p:ext uri="{BB962C8B-B14F-4D97-AF65-F5344CB8AC3E}">
        <p14:creationId xmlns:p14="http://schemas.microsoft.com/office/powerpoint/2010/main" val="27801688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219200"/>
          </a:xfrm>
        </p:spPr>
        <p:txBody>
          <a:bodyPr/>
          <a:lstStyle/>
          <a:p>
            <a:pPr algn="ctr" eaLnBrk="1" hangingPunct="1"/>
            <a:r>
              <a:rPr lang="en-US" sz="3600" dirty="0" smtClean="0"/>
              <a:t>Our Most Important Core Members</a:t>
            </a:r>
          </a:p>
        </p:txBody>
      </p:sp>
      <p:grpSp>
        <p:nvGrpSpPr>
          <p:cNvPr id="9219" name="Group 3"/>
          <p:cNvGrpSpPr>
            <a:grpSpLocks/>
          </p:cNvGrpSpPr>
          <p:nvPr/>
        </p:nvGrpSpPr>
        <p:grpSpPr bwMode="auto">
          <a:xfrm>
            <a:off x="0" y="4670425"/>
            <a:ext cx="9601200" cy="2187575"/>
            <a:chOff x="0" y="2942"/>
            <a:chExt cx="6048" cy="1378"/>
          </a:xfrm>
        </p:grpSpPr>
        <p:sp>
          <p:nvSpPr>
            <p:cNvPr id="9223" name="Text Box 4"/>
            <p:cNvSpPr txBox="1">
              <a:spLocks noChangeArrowheads="1"/>
            </p:cNvSpPr>
            <p:nvPr/>
          </p:nvSpPr>
          <p:spPr bwMode="auto">
            <a:xfrm>
              <a:off x="1680" y="3216"/>
              <a:ext cx="4368"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dirty="0">
                  <a:solidFill>
                    <a:srgbClr val="B30303"/>
                  </a:solidFill>
                  <a:latin typeface="Verdana" pitchFamily="34" charset="0"/>
                </a:rPr>
                <a:t>Advocacy…TRICARE For Life…SBP…Pubs…</a:t>
              </a:r>
            </a:p>
            <a:p>
              <a:r>
                <a:rPr lang="en-US" dirty="0">
                  <a:solidFill>
                    <a:srgbClr val="B30303"/>
                  </a:solidFill>
                  <a:latin typeface="Verdana" pitchFamily="34" charset="0"/>
                </a:rPr>
                <a:t>SBP Made Easy…</a:t>
              </a:r>
              <a:r>
                <a:rPr lang="en-US" u="sng" dirty="0">
                  <a:solidFill>
                    <a:srgbClr val="B30303"/>
                  </a:solidFill>
                  <a:latin typeface="Verdana" pitchFamily="34" charset="0"/>
                </a:rPr>
                <a:t>Military Officer…</a:t>
              </a:r>
            </a:p>
            <a:p>
              <a:r>
                <a:rPr lang="en-US" dirty="0">
                  <a:solidFill>
                    <a:srgbClr val="B30303"/>
                  </a:solidFill>
                  <a:latin typeface="Verdana" pitchFamily="34" charset="0"/>
                </a:rPr>
                <a:t>Chapters…MEDIPLUS and Life Insurance…TOPS…Discounts</a:t>
              </a:r>
            </a:p>
          </p:txBody>
        </p:sp>
        <p:pic>
          <p:nvPicPr>
            <p:cNvPr id="9224" name="Picture 5" descr="image003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2"/>
              <a:ext cx="1584" cy="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9220" name="Object 6"/>
          <p:cNvGraphicFramePr>
            <a:graphicFrameLocks noChangeAspect="1"/>
          </p:cNvGraphicFramePr>
          <p:nvPr/>
        </p:nvGraphicFramePr>
        <p:xfrm>
          <a:off x="6324600" y="1600200"/>
          <a:ext cx="2043113" cy="2819400"/>
        </p:xfrm>
        <a:graphic>
          <a:graphicData uri="http://schemas.openxmlformats.org/presentationml/2006/ole">
            <mc:AlternateContent xmlns:mc="http://schemas.openxmlformats.org/markup-compatibility/2006">
              <mc:Choice xmlns:v="urn:schemas-microsoft-com:vml" Requires="v">
                <p:oleObj spid="_x0000_s38977" name="Picture" r:id="rId4" imgW="2810880" imgH="3908880" progId="StaticEnhancedMetafile">
                  <p:embed/>
                </p:oleObj>
              </mc:Choice>
              <mc:Fallback>
                <p:oleObj name="Picture" r:id="rId4" imgW="2810880" imgH="3908880"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600200"/>
                        <a:ext cx="204311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7"/>
          <p:cNvGraphicFramePr>
            <a:graphicFrameLocks noChangeAspect="1"/>
          </p:cNvGraphicFramePr>
          <p:nvPr/>
        </p:nvGraphicFramePr>
        <p:xfrm>
          <a:off x="533400" y="1676400"/>
          <a:ext cx="2390775" cy="2533650"/>
        </p:xfrm>
        <a:graphic>
          <a:graphicData uri="http://schemas.openxmlformats.org/presentationml/2006/ole">
            <mc:AlternateContent xmlns:mc="http://schemas.openxmlformats.org/markup-compatibility/2006">
              <mc:Choice xmlns:v="urn:schemas-microsoft-com:vml" Requires="v">
                <p:oleObj spid="_x0000_s38978" name="Picture" r:id="rId6" imgW="3618000" imgH="3865320" progId="StaticEnhancedMetafile">
                  <p:embed/>
                </p:oleObj>
              </mc:Choice>
              <mc:Fallback>
                <p:oleObj name="Picture" r:id="rId6" imgW="3618000" imgH="3865320" progId="StaticEnhancedMetafil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676400"/>
                        <a:ext cx="23907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8"/>
          <p:cNvGraphicFramePr>
            <a:graphicFrameLocks noChangeAspect="1"/>
          </p:cNvGraphicFramePr>
          <p:nvPr/>
        </p:nvGraphicFramePr>
        <p:xfrm>
          <a:off x="2811463" y="1371600"/>
          <a:ext cx="3519487" cy="3214688"/>
        </p:xfrm>
        <a:graphic>
          <a:graphicData uri="http://schemas.openxmlformats.org/presentationml/2006/ole">
            <mc:AlternateContent xmlns:mc="http://schemas.openxmlformats.org/markup-compatibility/2006">
              <mc:Choice xmlns:v="urn:schemas-microsoft-com:vml" Requires="v">
                <p:oleObj spid="_x0000_s38979" name="Picture" r:id="rId8" imgW="3502440" imgH="3225960" progId="StaticEnhancedMetafile">
                  <p:embed/>
                </p:oleObj>
              </mc:Choice>
              <mc:Fallback>
                <p:oleObj name="Picture" r:id="rId8" imgW="3502440" imgH="3225960" progId="StaticEnhancedMetafil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1463" y="1371600"/>
                        <a:ext cx="3519487"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0148658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09MarketingPitchFormerPres&amp;Chairmen">
  <a:themeElements>
    <a:clrScheme name="MOAASlide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AASlideTemplate[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OAASlide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AASlide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AASlide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AASlide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AASlide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AASlide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AASlideTemplate[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AASlide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AASlide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AASlide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AASlide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AASlide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09MarketingPitchFormerPres&amp;Chairmen</Template>
  <TotalTime>1993</TotalTime>
  <Words>3250</Words>
  <Application>Microsoft Office PowerPoint</Application>
  <PresentationFormat>On-screen Show (4:3)</PresentationFormat>
  <Paragraphs>478</Paragraphs>
  <Slides>42</Slides>
  <Notes>28</Notes>
  <HiddenSlides>3</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3</vt:i4>
      </vt:variant>
      <vt:variant>
        <vt:lpstr>Slide Titles</vt:lpstr>
      </vt:variant>
      <vt:variant>
        <vt:i4>42</vt:i4>
      </vt:variant>
    </vt:vector>
  </HeadingPairs>
  <TitlesOfParts>
    <vt:vector size="47" baseType="lpstr">
      <vt:lpstr>09MarketingPitchFormerPres&amp;Chairmen</vt:lpstr>
      <vt:lpstr>\\Zeus\dropbox\BoD_Slide_Presentations\Archive BOD presentations\2011\BoD Presentations April 2011\Thursday\johnp\My Documents\USAA Logo blue.ai</vt:lpstr>
      <vt:lpstr>Worksheet</vt:lpstr>
      <vt:lpstr>Picture</vt:lpstr>
      <vt:lpstr>Microsoft Excel 97-2003 Worksheet</vt:lpstr>
      <vt:lpstr>PowerPoint Presentation</vt:lpstr>
      <vt:lpstr>National Membership Highlights  </vt:lpstr>
      <vt:lpstr>  Membership Summary    </vt:lpstr>
      <vt:lpstr>As of August 31, 2013 385,602 </vt:lpstr>
      <vt:lpstr>Top Line History vs. Goal</vt:lpstr>
      <vt:lpstr>Life Membership Growth </vt:lpstr>
      <vt:lpstr>Then (2004) and Now</vt:lpstr>
      <vt:lpstr>Active Duty Membership Trends (2005-2012) </vt:lpstr>
      <vt:lpstr>Our Most Important Core Members</vt:lpstr>
      <vt:lpstr>PowerPoint Presentation</vt:lpstr>
      <vt:lpstr>Military Retirees Over Time</vt:lpstr>
      <vt:lpstr>Reaching Out to Younger Members</vt:lpstr>
      <vt:lpstr>PowerPoint Presentation</vt:lpstr>
      <vt:lpstr>PowerPoint Presentation</vt:lpstr>
      <vt:lpstr>Members Can Pick The Model That Suits Their Stage/Style</vt:lpstr>
      <vt:lpstr>Common Recruiting &amp; Marketing Challenges</vt:lpstr>
      <vt:lpstr>Exhibits</vt:lpstr>
      <vt:lpstr>Sneak Peak:  MOAA Text Alerts</vt:lpstr>
      <vt:lpstr>USAA Sponsorship</vt:lpstr>
      <vt:lpstr>Chapter Membership Themes</vt:lpstr>
      <vt:lpstr>In Summary</vt:lpstr>
      <vt:lpstr>PowerPoint Presentation</vt:lpstr>
      <vt:lpstr>PowerPoint Presentation</vt:lpstr>
      <vt:lpstr>10 Years of Wins</vt:lpstr>
      <vt:lpstr>Major Unresolved Issues</vt:lpstr>
      <vt:lpstr>FY14 White House Budget </vt:lpstr>
      <vt:lpstr>Personnel Costs as a Share of the Defense Budget by Year</vt:lpstr>
      <vt:lpstr>Chained CPI Effect</vt:lpstr>
      <vt:lpstr>Sequestration’s Impact</vt:lpstr>
      <vt:lpstr>FY14 NDAA Update</vt:lpstr>
      <vt:lpstr>FY14 NDAA Update</vt:lpstr>
      <vt:lpstr>FY13 NDAA Comp and Ret Modernization Commission</vt:lpstr>
      <vt:lpstr>Comp and Ret Modernization Commission</vt:lpstr>
      <vt:lpstr>Defense Business Board Military Retirement Proposal</vt:lpstr>
      <vt:lpstr>10th QRMC Proposal</vt:lpstr>
      <vt:lpstr>Five-Year Outlook</vt:lpstr>
      <vt:lpstr>Other Thoughts</vt:lpstr>
      <vt:lpstr>PowerPoint Presentation</vt:lpstr>
      <vt:lpstr>PowerPoint Presentation</vt:lpstr>
      <vt:lpstr>PowerPoint Presentation</vt:lpstr>
      <vt:lpstr> Thank You for All That You Do!  Send me your ideas.</vt:lpstr>
      <vt:lpstr> Questions? </vt:lpstr>
    </vt:vector>
  </TitlesOfParts>
  <Company>MOAA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and Marketing</dc:title>
  <dc:creator>Michael Jordan</dc:creator>
  <cp:lastModifiedBy>John Plehal</cp:lastModifiedBy>
  <cp:revision>105</cp:revision>
  <cp:lastPrinted>2013-09-20T13:22:39Z</cp:lastPrinted>
  <dcterms:created xsi:type="dcterms:W3CDTF">2009-09-08T13:56:05Z</dcterms:created>
  <dcterms:modified xsi:type="dcterms:W3CDTF">2013-10-26T10:45:43Z</dcterms:modified>
</cp:coreProperties>
</file>